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p:sldMasterIdLst>
    <p:sldMasterId id="2147483648" r:id="rId1"/>
  </p:sldMasterIdLst>
  <p:notesMasterIdLst>
    <p:notesMasterId r:id="rId3"/>
  </p:notesMasterIdLst>
  <p:handoutMasterIdLst>
    <p:handoutMasterId r:id="rId4"/>
  </p:handoutMasterIdLst>
  <p:sldIdLst>
    <p:sldId id="257" r:id="rId2"/>
  </p:sldIdLst>
  <p:sldSz cx="30267275" cy="42794238"/>
  <p:notesSz cx="6950075" cy="9236075"/>
  <p:defaultTextStyle>
    <a:defPPr>
      <a:defRPr lang="en-US"/>
    </a:defPPr>
    <a:lvl1pPr algn="l" rtl="0" fontAlgn="base">
      <a:spcBef>
        <a:spcPct val="0"/>
      </a:spcBef>
      <a:spcAft>
        <a:spcPct val="0"/>
      </a:spcAft>
      <a:defRPr sz="2278" kern="1200">
        <a:solidFill>
          <a:schemeClr val="tx1"/>
        </a:solidFill>
        <a:latin typeface="Times New Roman" pitchFamily="18" charset="0"/>
        <a:ea typeface="+mn-ea"/>
        <a:cs typeface="+mn-cs"/>
      </a:defRPr>
    </a:lvl1pPr>
    <a:lvl2pPr marL="278676" algn="l" rtl="0" fontAlgn="base">
      <a:spcBef>
        <a:spcPct val="0"/>
      </a:spcBef>
      <a:spcAft>
        <a:spcPct val="0"/>
      </a:spcAft>
      <a:defRPr sz="2278" kern="1200">
        <a:solidFill>
          <a:schemeClr val="tx1"/>
        </a:solidFill>
        <a:latin typeface="Times New Roman" pitchFamily="18" charset="0"/>
        <a:ea typeface="+mn-ea"/>
        <a:cs typeface="+mn-cs"/>
      </a:defRPr>
    </a:lvl2pPr>
    <a:lvl3pPr marL="557351" algn="l" rtl="0" fontAlgn="base">
      <a:spcBef>
        <a:spcPct val="0"/>
      </a:spcBef>
      <a:spcAft>
        <a:spcPct val="0"/>
      </a:spcAft>
      <a:defRPr sz="2278" kern="1200">
        <a:solidFill>
          <a:schemeClr val="tx1"/>
        </a:solidFill>
        <a:latin typeface="Times New Roman" pitchFamily="18" charset="0"/>
        <a:ea typeface="+mn-ea"/>
        <a:cs typeface="+mn-cs"/>
      </a:defRPr>
    </a:lvl3pPr>
    <a:lvl4pPr marL="836031" algn="l" rtl="0" fontAlgn="base">
      <a:spcBef>
        <a:spcPct val="0"/>
      </a:spcBef>
      <a:spcAft>
        <a:spcPct val="0"/>
      </a:spcAft>
      <a:defRPr sz="2278" kern="1200">
        <a:solidFill>
          <a:schemeClr val="tx1"/>
        </a:solidFill>
        <a:latin typeface="Times New Roman" pitchFamily="18" charset="0"/>
        <a:ea typeface="+mn-ea"/>
        <a:cs typeface="+mn-cs"/>
      </a:defRPr>
    </a:lvl4pPr>
    <a:lvl5pPr marL="1114704" algn="l" rtl="0" fontAlgn="base">
      <a:spcBef>
        <a:spcPct val="0"/>
      </a:spcBef>
      <a:spcAft>
        <a:spcPct val="0"/>
      </a:spcAft>
      <a:defRPr sz="2278" kern="1200">
        <a:solidFill>
          <a:schemeClr val="tx1"/>
        </a:solidFill>
        <a:latin typeface="Times New Roman" pitchFamily="18" charset="0"/>
        <a:ea typeface="+mn-ea"/>
        <a:cs typeface="+mn-cs"/>
      </a:defRPr>
    </a:lvl5pPr>
    <a:lvl6pPr marL="1393382" algn="l" defTabSz="557351" rtl="0" eaLnBrk="1" latinLnBrk="0" hangingPunct="1">
      <a:defRPr sz="2278" kern="1200">
        <a:solidFill>
          <a:schemeClr val="tx1"/>
        </a:solidFill>
        <a:latin typeface="Times New Roman" pitchFamily="18" charset="0"/>
        <a:ea typeface="+mn-ea"/>
        <a:cs typeface="+mn-cs"/>
      </a:defRPr>
    </a:lvl6pPr>
    <a:lvl7pPr marL="1672058" algn="l" defTabSz="557351" rtl="0" eaLnBrk="1" latinLnBrk="0" hangingPunct="1">
      <a:defRPr sz="2278" kern="1200">
        <a:solidFill>
          <a:schemeClr val="tx1"/>
        </a:solidFill>
        <a:latin typeface="Times New Roman" pitchFamily="18" charset="0"/>
        <a:ea typeface="+mn-ea"/>
        <a:cs typeface="+mn-cs"/>
      </a:defRPr>
    </a:lvl7pPr>
    <a:lvl8pPr marL="1950729" algn="l" defTabSz="557351" rtl="0" eaLnBrk="1" latinLnBrk="0" hangingPunct="1">
      <a:defRPr sz="2278" kern="1200">
        <a:solidFill>
          <a:schemeClr val="tx1"/>
        </a:solidFill>
        <a:latin typeface="Times New Roman" pitchFamily="18" charset="0"/>
        <a:ea typeface="+mn-ea"/>
        <a:cs typeface="+mn-cs"/>
      </a:defRPr>
    </a:lvl8pPr>
    <a:lvl9pPr marL="2229409" algn="l" defTabSz="557351" rtl="0" eaLnBrk="1" latinLnBrk="0" hangingPunct="1">
      <a:defRPr sz="2278"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3479" userDrawn="1">
          <p15:clr>
            <a:srgbClr val="A4A3A4"/>
          </p15:clr>
        </p15:guide>
        <p15:guide id="2" pos="9534"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my Smith" initials="AS" lastIdx="3" clrIdx="0"/>
  <p:cmAuthor id="1" name="Gould, Georgia" initials="GG" lastIdx="0" clrIdx="1"/>
  <p:cmAuthor id="2" name="Jonathan Rosenberg" initials="JR" lastIdx="1" clrIdx="2"/>
  <p:cmAuthor id="3" name="Mike Bartosiewicz" initials="MB" lastIdx="6" clrIdx="3"/>
  <p:cmAuthor id="4" name="Tarah Ballinger" initials="TB" lastIdx="1" clrIdx="4"/>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D0DA"/>
    <a:srgbClr val="2186A4"/>
    <a:srgbClr val="E4E7E9"/>
    <a:srgbClr val="11A8F5"/>
    <a:srgbClr val="003399"/>
    <a:srgbClr val="000066"/>
    <a:srgbClr val="F1F3F4"/>
    <a:srgbClr val="C9CED3"/>
    <a:srgbClr val="1E355E"/>
    <a:srgbClr val="FF9D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EFF8D2-525D-FC4B-B0C1-15A00DAC2AC9}" v="9" dt="2026-06-15T15:27:59.5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0853" autoAdjust="0"/>
    <p:restoredTop sz="96376" autoAdjust="0"/>
  </p:normalViewPr>
  <p:slideViewPr>
    <p:cSldViewPr>
      <p:cViewPr>
        <p:scale>
          <a:sx n="43" d="100"/>
          <a:sy n="43" d="100"/>
        </p:scale>
        <p:origin x="1792" y="200"/>
      </p:cViewPr>
      <p:guideLst>
        <p:guide orient="horz" pos="13479"/>
        <p:guide pos="9534"/>
      </p:guideLst>
    </p:cSldViewPr>
  </p:slideViewPr>
  <p:outlineViewPr>
    <p:cViewPr>
      <p:scale>
        <a:sx n="33" d="100"/>
        <a:sy n="33" d="100"/>
      </p:scale>
      <p:origin x="0" y="0"/>
    </p:cViewPr>
  </p:outlineViewPr>
  <p:notesTextViewPr>
    <p:cViewPr>
      <p:scale>
        <a:sx n="3" d="2"/>
        <a:sy n="3" d="2"/>
      </p:scale>
      <p:origin x="0" y="-728"/>
    </p:cViewPr>
  </p:notesTextViewPr>
  <p:notesViewPr>
    <p:cSldViewPr>
      <p:cViewPr varScale="1">
        <p:scale>
          <a:sx n="81" d="100"/>
          <a:sy n="81" d="100"/>
        </p:scale>
        <p:origin x="-3288" y="-90"/>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026"/>
          <p:cNvSpPr>
            <a:spLocks noGrp="1" noChangeArrowheads="1"/>
          </p:cNvSpPr>
          <p:nvPr>
            <p:ph type="hdr" sz="quarter"/>
          </p:nvPr>
        </p:nvSpPr>
        <p:spPr bwMode="auto">
          <a:xfrm>
            <a:off x="1" y="1"/>
            <a:ext cx="3011488" cy="461964"/>
          </a:xfrm>
          <a:prstGeom prst="rect">
            <a:avLst/>
          </a:prstGeom>
          <a:noFill/>
          <a:ln w="9525">
            <a:noFill/>
            <a:miter lim="800000"/>
            <a:headEnd/>
            <a:tailEnd/>
          </a:ln>
          <a:effectLst/>
        </p:spPr>
        <p:txBody>
          <a:bodyPr vert="horz" wrap="square" lIns="92455" tIns="46227" rIns="92455" bIns="46227" numCol="1" anchor="t" anchorCtr="0" compatLnSpc="1">
            <a:prstTxWarp prst="textNoShape">
              <a:avLst/>
            </a:prstTxWarp>
          </a:bodyPr>
          <a:lstStyle>
            <a:lvl1pPr defTabSz="924967">
              <a:defRPr sz="1200" smtClean="0"/>
            </a:lvl1pPr>
          </a:lstStyle>
          <a:p>
            <a:pPr>
              <a:defRPr/>
            </a:pPr>
            <a:endParaRPr lang="en-US" dirty="0"/>
          </a:p>
        </p:txBody>
      </p:sp>
      <p:sp>
        <p:nvSpPr>
          <p:cNvPr id="4099" name="Rectangle 1027"/>
          <p:cNvSpPr>
            <a:spLocks noGrp="1" noChangeArrowheads="1"/>
          </p:cNvSpPr>
          <p:nvPr>
            <p:ph type="dt" sz="quarter" idx="1"/>
          </p:nvPr>
        </p:nvSpPr>
        <p:spPr bwMode="auto">
          <a:xfrm>
            <a:off x="3938592" y="1"/>
            <a:ext cx="3011487" cy="461964"/>
          </a:xfrm>
          <a:prstGeom prst="rect">
            <a:avLst/>
          </a:prstGeom>
          <a:noFill/>
          <a:ln w="9525">
            <a:noFill/>
            <a:miter lim="800000"/>
            <a:headEnd/>
            <a:tailEnd/>
          </a:ln>
          <a:effectLst/>
        </p:spPr>
        <p:txBody>
          <a:bodyPr vert="horz" wrap="square" lIns="92455" tIns="46227" rIns="92455" bIns="46227" numCol="1" anchor="t" anchorCtr="0" compatLnSpc="1">
            <a:prstTxWarp prst="textNoShape">
              <a:avLst/>
            </a:prstTxWarp>
          </a:bodyPr>
          <a:lstStyle>
            <a:lvl1pPr algn="r" defTabSz="924967">
              <a:defRPr sz="1200" smtClean="0"/>
            </a:lvl1pPr>
          </a:lstStyle>
          <a:p>
            <a:pPr>
              <a:defRPr/>
            </a:pPr>
            <a:endParaRPr lang="en-US" dirty="0"/>
          </a:p>
        </p:txBody>
      </p:sp>
      <p:sp>
        <p:nvSpPr>
          <p:cNvPr id="4100" name="Rectangle 1028"/>
          <p:cNvSpPr>
            <a:spLocks noGrp="1" noChangeArrowheads="1"/>
          </p:cNvSpPr>
          <p:nvPr>
            <p:ph type="ftr" sz="quarter" idx="2"/>
          </p:nvPr>
        </p:nvSpPr>
        <p:spPr bwMode="auto">
          <a:xfrm>
            <a:off x="1" y="8774115"/>
            <a:ext cx="3011488" cy="461962"/>
          </a:xfrm>
          <a:prstGeom prst="rect">
            <a:avLst/>
          </a:prstGeom>
          <a:noFill/>
          <a:ln w="9525">
            <a:noFill/>
            <a:miter lim="800000"/>
            <a:headEnd/>
            <a:tailEnd/>
          </a:ln>
          <a:effectLst/>
        </p:spPr>
        <p:txBody>
          <a:bodyPr vert="horz" wrap="square" lIns="92455" tIns="46227" rIns="92455" bIns="46227" numCol="1" anchor="b" anchorCtr="0" compatLnSpc="1">
            <a:prstTxWarp prst="textNoShape">
              <a:avLst/>
            </a:prstTxWarp>
          </a:bodyPr>
          <a:lstStyle>
            <a:lvl1pPr defTabSz="924967">
              <a:defRPr sz="1200" smtClean="0"/>
            </a:lvl1pPr>
          </a:lstStyle>
          <a:p>
            <a:pPr>
              <a:defRPr/>
            </a:pPr>
            <a:endParaRPr lang="en-US" dirty="0"/>
          </a:p>
        </p:txBody>
      </p:sp>
      <p:sp>
        <p:nvSpPr>
          <p:cNvPr id="4101" name="Rectangle 1029"/>
          <p:cNvSpPr>
            <a:spLocks noGrp="1" noChangeArrowheads="1"/>
          </p:cNvSpPr>
          <p:nvPr>
            <p:ph type="sldNum" sz="quarter" idx="3"/>
          </p:nvPr>
        </p:nvSpPr>
        <p:spPr bwMode="auto">
          <a:xfrm>
            <a:off x="3938592" y="8774115"/>
            <a:ext cx="3011487" cy="461962"/>
          </a:xfrm>
          <a:prstGeom prst="rect">
            <a:avLst/>
          </a:prstGeom>
          <a:noFill/>
          <a:ln w="9525">
            <a:noFill/>
            <a:miter lim="800000"/>
            <a:headEnd/>
            <a:tailEnd/>
          </a:ln>
          <a:effectLst/>
        </p:spPr>
        <p:txBody>
          <a:bodyPr vert="horz" wrap="square" lIns="92455" tIns="46227" rIns="92455" bIns="46227" numCol="1" anchor="b" anchorCtr="0" compatLnSpc="1">
            <a:prstTxWarp prst="textNoShape">
              <a:avLst/>
            </a:prstTxWarp>
          </a:bodyPr>
          <a:lstStyle>
            <a:lvl1pPr algn="r" defTabSz="924967">
              <a:defRPr sz="1200" smtClean="0"/>
            </a:lvl1pPr>
          </a:lstStyle>
          <a:p>
            <a:pPr>
              <a:defRPr/>
            </a:pPr>
            <a:fld id="{F9F15A6F-A6C8-4335-BB37-B33373FC3D37}" type="slidenum">
              <a:rPr lang="en-US"/>
              <a:pPr>
                <a:defRPr/>
              </a:pPr>
              <a:t>‹#›</a:t>
            </a:fld>
            <a:endParaRPr lang="en-US" dirty="0"/>
          </a:p>
        </p:txBody>
      </p:sp>
    </p:spTree>
    <p:extLst>
      <p:ext uri="{BB962C8B-B14F-4D97-AF65-F5344CB8AC3E}">
        <p14:creationId xmlns:p14="http://schemas.microsoft.com/office/powerpoint/2010/main" val="757676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11488" cy="461964"/>
          </a:xfrm>
          <a:prstGeom prst="rect">
            <a:avLst/>
          </a:prstGeom>
        </p:spPr>
        <p:txBody>
          <a:bodyPr vert="horz" wrap="square" lIns="92860" tIns="46430" rIns="92860" bIns="46430" numCol="1" anchor="t" anchorCtr="0" compatLnSpc="1">
            <a:prstTxWarp prst="textNoShape">
              <a:avLst/>
            </a:prstTxWarp>
          </a:bodyPr>
          <a:lstStyle>
            <a:lvl1pPr>
              <a:defRPr sz="1200" smtClean="0"/>
            </a:lvl1pPr>
          </a:lstStyle>
          <a:p>
            <a:pPr>
              <a:defRPr/>
            </a:pPr>
            <a:endParaRPr lang="en-US" dirty="0"/>
          </a:p>
        </p:txBody>
      </p:sp>
      <p:sp>
        <p:nvSpPr>
          <p:cNvPr id="3" name="Date Placeholder 2"/>
          <p:cNvSpPr>
            <a:spLocks noGrp="1"/>
          </p:cNvSpPr>
          <p:nvPr>
            <p:ph type="dt" idx="1"/>
          </p:nvPr>
        </p:nvSpPr>
        <p:spPr>
          <a:xfrm>
            <a:off x="3937000" y="1"/>
            <a:ext cx="3011488" cy="461964"/>
          </a:xfrm>
          <a:prstGeom prst="rect">
            <a:avLst/>
          </a:prstGeom>
        </p:spPr>
        <p:txBody>
          <a:bodyPr vert="horz" wrap="square" lIns="92860" tIns="46430" rIns="92860" bIns="46430" numCol="1" anchor="t" anchorCtr="0" compatLnSpc="1">
            <a:prstTxWarp prst="textNoShape">
              <a:avLst/>
            </a:prstTxWarp>
          </a:bodyPr>
          <a:lstStyle>
            <a:lvl1pPr algn="r">
              <a:defRPr sz="1200" smtClean="0"/>
            </a:lvl1pPr>
          </a:lstStyle>
          <a:p>
            <a:pPr>
              <a:defRPr/>
            </a:pPr>
            <a:fld id="{93523F95-B46B-4A25-A3AB-F52ADCAB1FC6}" type="datetimeFigureOut">
              <a:rPr lang="en-US"/>
              <a:pPr>
                <a:defRPr/>
              </a:pPr>
              <a:t>6/20/26</a:t>
            </a:fld>
            <a:endParaRPr lang="en-US" dirty="0"/>
          </a:p>
        </p:txBody>
      </p:sp>
      <p:sp>
        <p:nvSpPr>
          <p:cNvPr id="4" name="Slide Image Placeholder 3"/>
          <p:cNvSpPr>
            <a:spLocks noGrp="1" noRot="1" noChangeAspect="1"/>
          </p:cNvSpPr>
          <p:nvPr>
            <p:ph type="sldImg" idx="2"/>
          </p:nvPr>
        </p:nvSpPr>
        <p:spPr>
          <a:xfrm>
            <a:off x="2251075" y="692150"/>
            <a:ext cx="2447925" cy="3463925"/>
          </a:xfrm>
          <a:prstGeom prst="rect">
            <a:avLst/>
          </a:prstGeom>
          <a:noFill/>
          <a:ln w="12700">
            <a:solidFill>
              <a:prstClr val="black"/>
            </a:solidFill>
          </a:ln>
        </p:spPr>
        <p:txBody>
          <a:bodyPr vert="horz" lIns="92860" tIns="46430" rIns="92860" bIns="46430" rtlCol="0" anchor="ctr"/>
          <a:lstStyle/>
          <a:p>
            <a:pPr lvl="0"/>
            <a:endParaRPr lang="en-US" noProof="0" dirty="0"/>
          </a:p>
        </p:txBody>
      </p:sp>
      <p:sp>
        <p:nvSpPr>
          <p:cNvPr id="5" name="Notes Placeholder 4"/>
          <p:cNvSpPr>
            <a:spLocks noGrp="1"/>
          </p:cNvSpPr>
          <p:nvPr>
            <p:ph type="body" sz="quarter" idx="3"/>
          </p:nvPr>
        </p:nvSpPr>
        <p:spPr>
          <a:xfrm>
            <a:off x="695328" y="4387851"/>
            <a:ext cx="5559425" cy="4156075"/>
          </a:xfrm>
          <a:prstGeom prst="rect">
            <a:avLst/>
          </a:prstGeom>
        </p:spPr>
        <p:txBody>
          <a:bodyPr vert="horz" lIns="92860" tIns="46430" rIns="92860" bIns="4643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772524"/>
            <a:ext cx="3011488" cy="461964"/>
          </a:xfrm>
          <a:prstGeom prst="rect">
            <a:avLst/>
          </a:prstGeom>
        </p:spPr>
        <p:txBody>
          <a:bodyPr vert="horz" wrap="square" lIns="92860" tIns="46430" rIns="92860" bIns="46430" numCol="1" anchor="b" anchorCtr="0" compatLnSpc="1">
            <a:prstTxWarp prst="textNoShape">
              <a:avLst/>
            </a:prstTxWarp>
          </a:bodyPr>
          <a:lstStyle>
            <a:lvl1pPr>
              <a:defRPr sz="1200" smtClean="0"/>
            </a:lvl1pPr>
          </a:lstStyle>
          <a:p>
            <a:pPr>
              <a:defRPr/>
            </a:pPr>
            <a:endParaRPr lang="en-US" dirty="0"/>
          </a:p>
        </p:txBody>
      </p:sp>
      <p:sp>
        <p:nvSpPr>
          <p:cNvPr id="7" name="Slide Number Placeholder 6"/>
          <p:cNvSpPr>
            <a:spLocks noGrp="1"/>
          </p:cNvSpPr>
          <p:nvPr>
            <p:ph type="sldNum" sz="quarter" idx="5"/>
          </p:nvPr>
        </p:nvSpPr>
        <p:spPr>
          <a:xfrm>
            <a:off x="3937000" y="8772524"/>
            <a:ext cx="3011488" cy="461964"/>
          </a:xfrm>
          <a:prstGeom prst="rect">
            <a:avLst/>
          </a:prstGeom>
        </p:spPr>
        <p:txBody>
          <a:bodyPr vert="horz" wrap="square" lIns="92860" tIns="46430" rIns="92860" bIns="46430" numCol="1" anchor="b" anchorCtr="0" compatLnSpc="1">
            <a:prstTxWarp prst="textNoShape">
              <a:avLst/>
            </a:prstTxWarp>
          </a:bodyPr>
          <a:lstStyle>
            <a:lvl1pPr algn="r">
              <a:defRPr sz="1200" smtClean="0"/>
            </a:lvl1pPr>
          </a:lstStyle>
          <a:p>
            <a:pPr>
              <a:defRPr/>
            </a:pPr>
            <a:fld id="{ED98C121-94F3-44FB-97C1-3FC8DC6BD9CE}" type="slidenum">
              <a:rPr lang="en-US"/>
              <a:pPr>
                <a:defRPr/>
              </a:pPr>
              <a:t>‹#›</a:t>
            </a:fld>
            <a:endParaRPr lang="en-US" dirty="0"/>
          </a:p>
        </p:txBody>
      </p:sp>
    </p:spTree>
    <p:extLst>
      <p:ext uri="{BB962C8B-B14F-4D97-AF65-F5344CB8AC3E}">
        <p14:creationId xmlns:p14="http://schemas.microsoft.com/office/powerpoint/2010/main" val="20578862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761" kern="1200">
        <a:solidFill>
          <a:schemeClr val="tx1"/>
        </a:solidFill>
        <a:latin typeface="+mn-lt"/>
        <a:ea typeface="+mn-ea"/>
        <a:cs typeface="+mn-cs"/>
      </a:defRPr>
    </a:lvl1pPr>
    <a:lvl2pPr marL="278676" algn="l" rtl="0" eaLnBrk="0" fontAlgn="base" hangingPunct="0">
      <a:spcBef>
        <a:spcPct val="30000"/>
      </a:spcBef>
      <a:spcAft>
        <a:spcPct val="0"/>
      </a:spcAft>
      <a:defRPr sz="761" kern="1200">
        <a:solidFill>
          <a:schemeClr val="tx1"/>
        </a:solidFill>
        <a:latin typeface="+mn-lt"/>
        <a:ea typeface="+mn-ea"/>
        <a:cs typeface="+mn-cs"/>
      </a:defRPr>
    </a:lvl2pPr>
    <a:lvl3pPr marL="557351" algn="l" rtl="0" eaLnBrk="0" fontAlgn="base" hangingPunct="0">
      <a:spcBef>
        <a:spcPct val="30000"/>
      </a:spcBef>
      <a:spcAft>
        <a:spcPct val="0"/>
      </a:spcAft>
      <a:defRPr sz="761" kern="1200">
        <a:solidFill>
          <a:schemeClr val="tx1"/>
        </a:solidFill>
        <a:latin typeface="+mn-lt"/>
        <a:ea typeface="+mn-ea"/>
        <a:cs typeface="+mn-cs"/>
      </a:defRPr>
    </a:lvl3pPr>
    <a:lvl4pPr marL="836031" algn="l" rtl="0" eaLnBrk="0" fontAlgn="base" hangingPunct="0">
      <a:spcBef>
        <a:spcPct val="30000"/>
      </a:spcBef>
      <a:spcAft>
        <a:spcPct val="0"/>
      </a:spcAft>
      <a:defRPr sz="761" kern="1200">
        <a:solidFill>
          <a:schemeClr val="tx1"/>
        </a:solidFill>
        <a:latin typeface="+mn-lt"/>
        <a:ea typeface="+mn-ea"/>
        <a:cs typeface="+mn-cs"/>
      </a:defRPr>
    </a:lvl4pPr>
    <a:lvl5pPr marL="1114704" algn="l" rtl="0" eaLnBrk="0" fontAlgn="base" hangingPunct="0">
      <a:spcBef>
        <a:spcPct val="30000"/>
      </a:spcBef>
      <a:spcAft>
        <a:spcPct val="0"/>
      </a:spcAft>
      <a:defRPr sz="761" kern="1200">
        <a:solidFill>
          <a:schemeClr val="tx1"/>
        </a:solidFill>
        <a:latin typeface="+mn-lt"/>
        <a:ea typeface="+mn-ea"/>
        <a:cs typeface="+mn-cs"/>
      </a:defRPr>
    </a:lvl5pPr>
    <a:lvl6pPr marL="1393382" algn="l" defTabSz="557351" rtl="0" eaLnBrk="1" latinLnBrk="0" hangingPunct="1">
      <a:defRPr sz="761" kern="1200">
        <a:solidFill>
          <a:schemeClr val="tx1"/>
        </a:solidFill>
        <a:latin typeface="+mn-lt"/>
        <a:ea typeface="+mn-ea"/>
        <a:cs typeface="+mn-cs"/>
      </a:defRPr>
    </a:lvl6pPr>
    <a:lvl7pPr marL="1672058" algn="l" defTabSz="557351" rtl="0" eaLnBrk="1" latinLnBrk="0" hangingPunct="1">
      <a:defRPr sz="761" kern="1200">
        <a:solidFill>
          <a:schemeClr val="tx1"/>
        </a:solidFill>
        <a:latin typeface="+mn-lt"/>
        <a:ea typeface="+mn-ea"/>
        <a:cs typeface="+mn-cs"/>
      </a:defRPr>
    </a:lvl7pPr>
    <a:lvl8pPr marL="1950729" algn="l" defTabSz="557351" rtl="0" eaLnBrk="1" latinLnBrk="0" hangingPunct="1">
      <a:defRPr sz="761" kern="1200">
        <a:solidFill>
          <a:schemeClr val="tx1"/>
        </a:solidFill>
        <a:latin typeface="+mn-lt"/>
        <a:ea typeface="+mn-ea"/>
        <a:cs typeface="+mn-cs"/>
      </a:defRPr>
    </a:lvl8pPr>
    <a:lvl9pPr marL="2229409" algn="l" defTabSz="557351" rtl="0" eaLnBrk="1" latinLnBrk="0" hangingPunct="1">
      <a:defRPr sz="7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1075" y="692150"/>
            <a:ext cx="2447925" cy="3463925"/>
          </a:xfrm>
        </p:spPr>
      </p:sp>
      <p:sp>
        <p:nvSpPr>
          <p:cNvPr id="3" name="Notes Placeholder 2"/>
          <p:cNvSpPr>
            <a:spLocks noGrp="1"/>
          </p:cNvSpPr>
          <p:nvPr>
            <p:ph type="body" idx="1"/>
          </p:nvPr>
        </p:nvSpPr>
        <p:spPr/>
        <p:txBody>
          <a:bodyPr/>
          <a:lstStyle/>
          <a:p>
            <a:r>
              <a:rPr lang="en-US" sz="761" b="0" i="0" kern="1200" dirty="0">
                <a:solidFill>
                  <a:schemeClr val="tx1"/>
                </a:solidFill>
                <a:effectLst/>
                <a:latin typeface="+mn-lt"/>
                <a:ea typeface="+mn-ea"/>
                <a:cs typeface="+mn-cs"/>
              </a:rPr>
              <a:t>BACKGROUND: Patients with metastatic breast cancer (MBC) are often excluded from exercise research and programming, despite potential benefits. Given the unique needs and understudied relationship of this population with exercise, we sought to evaluate barriers to participation in supervised exercise for women with MBC.</a:t>
            </a:r>
            <a:br>
              <a:rPr lang="en-US" dirty="0"/>
            </a:br>
            <a:r>
              <a:rPr lang="en-US" sz="761" b="0" i="0" kern="1200" dirty="0">
                <a:solidFill>
                  <a:schemeClr val="tx1"/>
                </a:solidFill>
                <a:effectLst/>
                <a:latin typeface="+mn-lt"/>
                <a:ea typeface="+mn-ea"/>
                <a:cs typeface="+mn-cs"/>
              </a:rPr>
              <a:t>METHODS: Eligible patients (n=60) had stable MBC, were not meeting activity guidelines (&lt;150 minutes MVPA/week) and were invited to a 16-week supervised, virtual exercise intervention. Participants who declined (n=17) were “non-intenders,” and those who agreed (n=43) were “intenders.” Both intenders and non-intenders completed questionnaires assessing MVPA (IPAQ), health related quality of life (</a:t>
            </a:r>
            <a:r>
              <a:rPr lang="en-US" sz="761" b="0" i="0" kern="1200" dirty="0" err="1">
                <a:solidFill>
                  <a:schemeClr val="tx1"/>
                </a:solidFill>
                <a:effectLst/>
                <a:latin typeface="+mn-lt"/>
                <a:ea typeface="+mn-ea"/>
                <a:cs typeface="+mn-cs"/>
              </a:rPr>
              <a:t>HRQoL</a:t>
            </a:r>
            <a:r>
              <a:rPr lang="en-US" sz="761" b="0" i="0" kern="1200" dirty="0">
                <a:solidFill>
                  <a:schemeClr val="tx1"/>
                </a:solidFill>
                <a:effectLst/>
                <a:latin typeface="+mn-lt"/>
                <a:ea typeface="+mn-ea"/>
                <a:cs typeface="+mn-cs"/>
              </a:rPr>
              <a:t>) and subscales of physical function, anxiety, depression, pain interference and fatigue using PROMIS-29 v.2.1. Exercise motivation (values, self-identity and experience), attitudes, social norms, and perceived behavioral control were measured using validated theory-based surveys. Intenders and non-intenders were compared using MANOVA analyses.</a:t>
            </a:r>
            <a:br>
              <a:rPr lang="en-US" dirty="0"/>
            </a:br>
            <a:r>
              <a:rPr lang="en-US" sz="761" b="0" i="0" kern="1200" dirty="0">
                <a:solidFill>
                  <a:schemeClr val="tx1"/>
                </a:solidFill>
                <a:effectLst/>
                <a:latin typeface="+mn-lt"/>
                <a:ea typeface="+mn-ea"/>
                <a:cs typeface="+mn-cs"/>
              </a:rPr>
              <a:t>RESULTS: Non-intenders and intenders showed no differences in MVPA (p=0.547) or autonomous motivation (p=0.441). Overall </a:t>
            </a:r>
            <a:r>
              <a:rPr lang="en-US" sz="761" b="0" i="0" kern="1200" dirty="0" err="1">
                <a:solidFill>
                  <a:schemeClr val="tx1"/>
                </a:solidFill>
                <a:effectLst/>
                <a:latin typeface="+mn-lt"/>
                <a:ea typeface="+mn-ea"/>
                <a:cs typeface="+mn-cs"/>
              </a:rPr>
              <a:t>HRQoL</a:t>
            </a:r>
            <a:r>
              <a:rPr lang="en-US" sz="761" b="0" i="0" kern="1200" dirty="0">
                <a:solidFill>
                  <a:schemeClr val="tx1"/>
                </a:solidFill>
                <a:effectLst/>
                <a:latin typeface="+mn-lt"/>
                <a:ea typeface="+mn-ea"/>
                <a:cs typeface="+mn-cs"/>
              </a:rPr>
              <a:t> differed significantly (p=0.015) with intenders reporting higher pain interference compared to non-intenders (p=0.009). Behavioral determinants differed significantly (p=0.012) with intenders reporting higher subjective norms (p=0.013), perceived behavioral control (0.003), and instrumental attitudes toward exercise (p=0.044).</a:t>
            </a:r>
            <a:br>
              <a:rPr lang="en-US" dirty="0"/>
            </a:br>
            <a:r>
              <a:rPr lang="en-US" sz="761" b="0" i="0" kern="1200" dirty="0">
                <a:solidFill>
                  <a:schemeClr val="tx1"/>
                </a:solidFill>
                <a:effectLst/>
                <a:latin typeface="+mn-lt"/>
                <a:ea typeface="+mn-ea"/>
                <a:cs typeface="+mn-cs"/>
              </a:rPr>
              <a:t>CONCLUSIONS: Those who intended to participate reported worse </a:t>
            </a:r>
            <a:r>
              <a:rPr lang="en-US" sz="761" b="0" i="0" kern="1200" dirty="0" err="1">
                <a:solidFill>
                  <a:schemeClr val="tx1"/>
                </a:solidFill>
                <a:effectLst/>
                <a:latin typeface="+mn-lt"/>
                <a:ea typeface="+mn-ea"/>
                <a:cs typeface="+mn-cs"/>
              </a:rPr>
              <a:t>HRQoL</a:t>
            </a:r>
            <a:r>
              <a:rPr lang="en-US" sz="761" b="0" i="0" kern="1200" dirty="0">
                <a:solidFill>
                  <a:schemeClr val="tx1"/>
                </a:solidFill>
                <a:effectLst/>
                <a:latin typeface="+mn-lt"/>
                <a:ea typeface="+mn-ea"/>
                <a:cs typeface="+mn-cs"/>
              </a:rPr>
              <a:t> and more pain, but had stronger behavioral determinants. Intenders did not differ from non-intenders in MVPA levels or motivation, but perceived more behavioral control, had more favorable instrumental attitudes toward exercise, and felt stronger social support for exercise. Findings suggest participation was driven by behavioral determinants rather than physical health. This supports a need for programs that focus on improving perceived control through education, removing barriers to participation, and strengthening feelings of social support to improve uptake. A qualitative portion of this work will further inform future study design and exercise programs tailored to fit the needs of women living with MBC.</a:t>
            </a:r>
          </a:p>
          <a:p>
            <a:endParaRPr lang="en-US" sz="761" b="0" i="0" kern="1200" dirty="0">
              <a:solidFill>
                <a:schemeClr val="tx1"/>
              </a:solidFill>
              <a:effectLst/>
              <a:latin typeface="+mn-lt"/>
              <a:ea typeface="+mn-ea"/>
              <a:cs typeface="+mn-cs"/>
            </a:endParaRPr>
          </a:p>
          <a:p>
            <a:endParaRPr lang="en-US" sz="761" b="0" i="0" kern="1200" dirty="0">
              <a:solidFill>
                <a:schemeClr val="tx1"/>
              </a:solidFill>
              <a:effectLst/>
              <a:latin typeface="+mn-lt"/>
              <a:ea typeface="+mn-ea"/>
              <a:cs typeface="+mn-cs"/>
            </a:endParaRPr>
          </a:p>
          <a:p>
            <a:r>
              <a:rPr lang="en-US" dirty="0"/>
              <a:t>Interventions aimed at improving recruitment might therefore focus on brief motivational interviewing to address self-efficacy concerns, peer support or social norm messaging ("people like you are doing this"), and emphasizing the practical benefits of exercise in concrete terms — rather than just making the study more accessible or less burdensome, which might be the instinctive approach.</a:t>
            </a:r>
          </a:p>
        </p:txBody>
      </p:sp>
      <p:sp>
        <p:nvSpPr>
          <p:cNvPr id="4" name="Slide Number Placeholder 3"/>
          <p:cNvSpPr>
            <a:spLocks noGrp="1"/>
          </p:cNvSpPr>
          <p:nvPr>
            <p:ph type="sldNum" sz="quarter" idx="10"/>
          </p:nvPr>
        </p:nvSpPr>
        <p:spPr/>
        <p:txBody>
          <a:bodyPr/>
          <a:lstStyle/>
          <a:p>
            <a:pPr>
              <a:defRPr/>
            </a:pPr>
            <a:fld id="{ED98C121-94F3-44FB-97C1-3FC8DC6BD9CE}" type="slidenum">
              <a:rPr lang="en-US" smtClean="0"/>
              <a:pPr>
                <a:defRPr/>
              </a:pPr>
              <a:t>2</a:t>
            </a:fld>
            <a:endParaRPr lang="en-US" dirty="0"/>
          </a:p>
        </p:txBody>
      </p:sp>
    </p:spTree>
    <p:extLst>
      <p:ext uri="{BB962C8B-B14F-4D97-AF65-F5344CB8AC3E}">
        <p14:creationId xmlns:p14="http://schemas.microsoft.com/office/powerpoint/2010/main" val="66540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69865" y="13293599"/>
            <a:ext cx="25727557" cy="9173733"/>
          </a:xfrm>
        </p:spPr>
        <p:txBody>
          <a:bodyPr/>
          <a:lstStyle/>
          <a:p>
            <a:r>
              <a:rPr lang="en-US"/>
              <a:t>Click to edit Master title style</a:t>
            </a:r>
          </a:p>
        </p:txBody>
      </p:sp>
      <p:sp>
        <p:nvSpPr>
          <p:cNvPr id="3" name="Subtitle 2"/>
          <p:cNvSpPr>
            <a:spLocks noGrp="1"/>
          </p:cNvSpPr>
          <p:nvPr>
            <p:ph type="subTitle" idx="1"/>
          </p:nvPr>
        </p:nvSpPr>
        <p:spPr>
          <a:xfrm>
            <a:off x="4539723" y="24250435"/>
            <a:ext cx="21187844" cy="10935599"/>
          </a:xfrm>
        </p:spPr>
        <p:txBody>
          <a:bodyPr/>
          <a:lstStyle>
            <a:lvl1pPr marL="0" indent="0" algn="ctr">
              <a:buNone/>
              <a:defRPr/>
            </a:lvl1pPr>
            <a:lvl2pPr marL="231543" indent="0" algn="ctr">
              <a:buNone/>
              <a:defRPr/>
            </a:lvl2pPr>
            <a:lvl3pPr marL="463086" indent="0" algn="ctr">
              <a:buNone/>
              <a:defRPr/>
            </a:lvl3pPr>
            <a:lvl4pPr marL="694631" indent="0" algn="ctr">
              <a:buNone/>
              <a:defRPr/>
            </a:lvl4pPr>
            <a:lvl5pPr marL="926170" indent="0" algn="ctr">
              <a:buNone/>
              <a:defRPr/>
            </a:lvl5pPr>
            <a:lvl6pPr marL="1157717" indent="0" algn="ctr">
              <a:buNone/>
              <a:defRPr/>
            </a:lvl6pPr>
            <a:lvl7pPr marL="1389259" indent="0" algn="ctr">
              <a:buNone/>
              <a:defRPr/>
            </a:lvl7pPr>
            <a:lvl8pPr marL="1620798" indent="0" algn="ctr">
              <a:buNone/>
              <a:defRPr/>
            </a:lvl8pPr>
            <a:lvl9pPr marL="1852344"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B9C0319-8E4A-4632-980E-FC02AE3CC4B8}"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9E82CD3-9BB6-4E06-A9CD-F4FC0894049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566000" y="3803236"/>
            <a:ext cx="6431422" cy="3423609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69862" y="3803236"/>
            <a:ext cx="19206059" cy="342360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6C9FD19-A030-476C-85DC-81331082101C}"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0111D5E-0BD8-4A8C-8F7A-48A1E31F9A3D}"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0909" y="27499971"/>
            <a:ext cx="25727557" cy="8497994"/>
          </a:xfrm>
        </p:spPr>
        <p:txBody>
          <a:bodyPr anchor="t"/>
          <a:lstStyle>
            <a:lvl1pPr algn="l">
              <a:defRPr sz="1893" b="1" cap="all"/>
            </a:lvl1pPr>
          </a:lstStyle>
          <a:p>
            <a:r>
              <a:rPr lang="en-US"/>
              <a:t>Click to edit Master title style</a:t>
            </a:r>
          </a:p>
        </p:txBody>
      </p:sp>
      <p:sp>
        <p:nvSpPr>
          <p:cNvPr id="3" name="Text Placeholder 2"/>
          <p:cNvSpPr>
            <a:spLocks noGrp="1"/>
          </p:cNvSpPr>
          <p:nvPr>
            <p:ph type="body" idx="1"/>
          </p:nvPr>
        </p:nvSpPr>
        <p:spPr>
          <a:xfrm>
            <a:off x="2390909" y="18138731"/>
            <a:ext cx="25727557" cy="9361244"/>
          </a:xfrm>
        </p:spPr>
        <p:txBody>
          <a:bodyPr anchor="b"/>
          <a:lstStyle>
            <a:lvl1pPr marL="0" indent="0">
              <a:buNone/>
              <a:defRPr sz="945"/>
            </a:lvl1pPr>
            <a:lvl2pPr marL="231543" indent="0">
              <a:buNone/>
              <a:defRPr sz="945"/>
            </a:lvl2pPr>
            <a:lvl3pPr marL="463086" indent="0">
              <a:buNone/>
              <a:defRPr sz="945"/>
            </a:lvl3pPr>
            <a:lvl4pPr marL="694631" indent="0">
              <a:buNone/>
              <a:defRPr sz="632"/>
            </a:lvl4pPr>
            <a:lvl5pPr marL="926170" indent="0">
              <a:buNone/>
              <a:defRPr sz="632"/>
            </a:lvl5pPr>
            <a:lvl6pPr marL="1157717" indent="0">
              <a:buNone/>
              <a:defRPr sz="632"/>
            </a:lvl6pPr>
            <a:lvl7pPr marL="1389259" indent="0">
              <a:buNone/>
              <a:defRPr sz="632"/>
            </a:lvl7pPr>
            <a:lvl8pPr marL="1620798" indent="0">
              <a:buNone/>
              <a:defRPr sz="632"/>
            </a:lvl8pPr>
            <a:lvl9pPr marL="1852344" indent="0">
              <a:buNone/>
              <a:defRPr sz="632"/>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9C00178-9EE6-4771-A6C4-D40AD9EEADF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69865" y="12363135"/>
            <a:ext cx="12818737" cy="25676193"/>
          </a:xfrm>
        </p:spPr>
        <p:txBody>
          <a:bodyPr/>
          <a:lstStyle>
            <a:lvl1pPr>
              <a:defRPr sz="1261"/>
            </a:lvl1pPr>
            <a:lvl2pPr>
              <a:defRPr sz="1261"/>
            </a:lvl2pPr>
            <a:lvl3pPr>
              <a:defRPr sz="945"/>
            </a:lvl3pPr>
            <a:lvl4pPr>
              <a:defRPr sz="945"/>
            </a:lvl4pPr>
            <a:lvl5pPr>
              <a:defRPr sz="945"/>
            </a:lvl5pPr>
            <a:lvl6pPr>
              <a:defRPr sz="945"/>
            </a:lvl6pPr>
            <a:lvl7pPr>
              <a:defRPr sz="945"/>
            </a:lvl7pPr>
            <a:lvl8pPr>
              <a:defRPr sz="945"/>
            </a:lvl8pPr>
            <a:lvl9pPr>
              <a:defRPr sz="9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178681" y="12363135"/>
            <a:ext cx="12818740" cy="25676193"/>
          </a:xfrm>
        </p:spPr>
        <p:txBody>
          <a:bodyPr/>
          <a:lstStyle>
            <a:lvl1pPr>
              <a:defRPr sz="1261"/>
            </a:lvl1pPr>
            <a:lvl2pPr>
              <a:defRPr sz="1261"/>
            </a:lvl2pPr>
            <a:lvl3pPr>
              <a:defRPr sz="945"/>
            </a:lvl3pPr>
            <a:lvl4pPr>
              <a:defRPr sz="945"/>
            </a:lvl4pPr>
            <a:lvl5pPr>
              <a:defRPr sz="945"/>
            </a:lvl5pPr>
            <a:lvl6pPr>
              <a:defRPr sz="945"/>
            </a:lvl6pPr>
            <a:lvl7pPr>
              <a:defRPr sz="945"/>
            </a:lvl7pPr>
            <a:lvl8pPr>
              <a:defRPr sz="945"/>
            </a:lvl8pPr>
            <a:lvl9pPr>
              <a:defRPr sz="9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1A8F581-3AF7-4564-AC8C-328FFB6956EB}"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3558" y="1714105"/>
            <a:ext cx="27240174" cy="7132373"/>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13555" y="9578822"/>
            <a:ext cx="13373303" cy="3992499"/>
          </a:xfrm>
        </p:spPr>
        <p:txBody>
          <a:bodyPr anchor="b"/>
          <a:lstStyle>
            <a:lvl1pPr marL="0" indent="0">
              <a:buNone/>
              <a:defRPr sz="1261" b="1"/>
            </a:lvl1pPr>
            <a:lvl2pPr marL="231543" indent="0">
              <a:buNone/>
              <a:defRPr sz="945" b="1"/>
            </a:lvl2pPr>
            <a:lvl3pPr marL="463086" indent="0">
              <a:buNone/>
              <a:defRPr sz="945" b="1"/>
            </a:lvl3pPr>
            <a:lvl4pPr marL="694631" indent="0">
              <a:buNone/>
              <a:defRPr sz="945" b="1"/>
            </a:lvl4pPr>
            <a:lvl5pPr marL="926170" indent="0">
              <a:buNone/>
              <a:defRPr sz="945" b="1"/>
            </a:lvl5pPr>
            <a:lvl6pPr marL="1157717" indent="0">
              <a:buNone/>
              <a:defRPr sz="945" b="1"/>
            </a:lvl6pPr>
            <a:lvl7pPr marL="1389259" indent="0">
              <a:buNone/>
              <a:defRPr sz="945" b="1"/>
            </a:lvl7pPr>
            <a:lvl8pPr marL="1620798" indent="0">
              <a:buNone/>
              <a:defRPr sz="945" b="1"/>
            </a:lvl8pPr>
            <a:lvl9pPr marL="1852344" indent="0">
              <a:buNone/>
              <a:defRPr sz="945" b="1"/>
            </a:lvl9pPr>
          </a:lstStyle>
          <a:p>
            <a:pPr lvl="0"/>
            <a:r>
              <a:rPr lang="en-US"/>
              <a:t>Click to edit Master text styles</a:t>
            </a:r>
          </a:p>
        </p:txBody>
      </p:sp>
      <p:sp>
        <p:nvSpPr>
          <p:cNvPr id="4" name="Content Placeholder 3"/>
          <p:cNvSpPr>
            <a:spLocks noGrp="1"/>
          </p:cNvSpPr>
          <p:nvPr>
            <p:ph sz="half" idx="2"/>
          </p:nvPr>
        </p:nvSpPr>
        <p:spPr>
          <a:xfrm>
            <a:off x="1513555" y="13571327"/>
            <a:ext cx="13373303" cy="24655513"/>
          </a:xfrm>
        </p:spPr>
        <p:txBody>
          <a:bodyPr/>
          <a:lstStyle>
            <a:lvl1pPr>
              <a:defRPr sz="1261"/>
            </a:lvl1pPr>
            <a:lvl2pPr>
              <a:defRPr sz="945"/>
            </a:lvl2pPr>
            <a:lvl3pPr>
              <a:defRPr sz="945"/>
            </a:lvl3pPr>
            <a:lvl4pPr>
              <a:defRPr sz="945"/>
            </a:lvl4pPr>
            <a:lvl5pPr>
              <a:defRPr sz="945"/>
            </a:lvl5pPr>
            <a:lvl6pPr>
              <a:defRPr sz="945"/>
            </a:lvl6pPr>
            <a:lvl7pPr>
              <a:defRPr sz="945"/>
            </a:lvl7pPr>
            <a:lvl8pPr>
              <a:defRPr sz="945"/>
            </a:lvl8pPr>
            <a:lvl9pPr>
              <a:defRPr sz="9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375734" y="9578822"/>
            <a:ext cx="13377994" cy="3992499"/>
          </a:xfrm>
        </p:spPr>
        <p:txBody>
          <a:bodyPr anchor="b"/>
          <a:lstStyle>
            <a:lvl1pPr marL="0" indent="0">
              <a:buNone/>
              <a:defRPr sz="1261" b="1"/>
            </a:lvl1pPr>
            <a:lvl2pPr marL="231543" indent="0">
              <a:buNone/>
              <a:defRPr sz="945" b="1"/>
            </a:lvl2pPr>
            <a:lvl3pPr marL="463086" indent="0">
              <a:buNone/>
              <a:defRPr sz="945" b="1"/>
            </a:lvl3pPr>
            <a:lvl4pPr marL="694631" indent="0">
              <a:buNone/>
              <a:defRPr sz="945" b="1"/>
            </a:lvl4pPr>
            <a:lvl5pPr marL="926170" indent="0">
              <a:buNone/>
              <a:defRPr sz="945" b="1"/>
            </a:lvl5pPr>
            <a:lvl6pPr marL="1157717" indent="0">
              <a:buNone/>
              <a:defRPr sz="945" b="1"/>
            </a:lvl6pPr>
            <a:lvl7pPr marL="1389259" indent="0">
              <a:buNone/>
              <a:defRPr sz="945" b="1"/>
            </a:lvl7pPr>
            <a:lvl8pPr marL="1620798" indent="0">
              <a:buNone/>
              <a:defRPr sz="945" b="1"/>
            </a:lvl8pPr>
            <a:lvl9pPr marL="1852344" indent="0">
              <a:buNone/>
              <a:defRPr sz="945" b="1"/>
            </a:lvl9pPr>
          </a:lstStyle>
          <a:p>
            <a:pPr lvl="0"/>
            <a:r>
              <a:rPr lang="en-US"/>
              <a:t>Click to edit Master text styles</a:t>
            </a:r>
          </a:p>
        </p:txBody>
      </p:sp>
      <p:sp>
        <p:nvSpPr>
          <p:cNvPr id="6" name="Content Placeholder 5"/>
          <p:cNvSpPr>
            <a:spLocks noGrp="1"/>
          </p:cNvSpPr>
          <p:nvPr>
            <p:ph sz="quarter" idx="4"/>
          </p:nvPr>
        </p:nvSpPr>
        <p:spPr>
          <a:xfrm>
            <a:off x="15375734" y="13571327"/>
            <a:ext cx="13377994" cy="24655513"/>
          </a:xfrm>
        </p:spPr>
        <p:txBody>
          <a:bodyPr/>
          <a:lstStyle>
            <a:lvl1pPr>
              <a:defRPr sz="1261"/>
            </a:lvl1pPr>
            <a:lvl2pPr>
              <a:defRPr sz="945"/>
            </a:lvl2pPr>
            <a:lvl3pPr>
              <a:defRPr sz="945"/>
            </a:lvl3pPr>
            <a:lvl4pPr>
              <a:defRPr sz="945"/>
            </a:lvl4pPr>
            <a:lvl5pPr>
              <a:defRPr sz="945"/>
            </a:lvl5pPr>
            <a:lvl6pPr>
              <a:defRPr sz="945"/>
            </a:lvl6pPr>
            <a:lvl7pPr>
              <a:defRPr sz="945"/>
            </a:lvl7pPr>
            <a:lvl8pPr>
              <a:defRPr sz="945"/>
            </a:lvl8pPr>
            <a:lvl9pPr>
              <a:defRPr sz="9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9F820A94-488A-4105-B71F-5ED745C3E00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6176CBB3-7EFD-44AB-A66F-D7512F9AD6F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CBD931D9-0D98-4131-A827-8592ACC1CAFD}"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557" y="1703499"/>
            <a:ext cx="9957725" cy="7250894"/>
          </a:xfrm>
        </p:spPr>
        <p:txBody>
          <a:bodyPr anchor="b"/>
          <a:lstStyle>
            <a:lvl1pPr algn="l">
              <a:defRPr sz="945" b="1"/>
            </a:lvl1pPr>
          </a:lstStyle>
          <a:p>
            <a:r>
              <a:rPr lang="en-US"/>
              <a:t>Click to edit Master title style</a:t>
            </a:r>
          </a:p>
        </p:txBody>
      </p:sp>
      <p:sp>
        <p:nvSpPr>
          <p:cNvPr id="3" name="Content Placeholder 2"/>
          <p:cNvSpPr>
            <a:spLocks noGrp="1"/>
          </p:cNvSpPr>
          <p:nvPr>
            <p:ph idx="1"/>
          </p:nvPr>
        </p:nvSpPr>
        <p:spPr>
          <a:xfrm>
            <a:off x="11833478" y="1703496"/>
            <a:ext cx="16920247" cy="36523342"/>
          </a:xfrm>
        </p:spPr>
        <p:txBody>
          <a:bodyPr/>
          <a:lstStyle>
            <a:lvl1pPr>
              <a:defRPr sz="1576"/>
            </a:lvl1pPr>
            <a:lvl2pPr>
              <a:defRPr sz="1261"/>
            </a:lvl2pPr>
            <a:lvl3pPr>
              <a:defRPr sz="1261"/>
            </a:lvl3pPr>
            <a:lvl4pPr>
              <a:defRPr sz="945"/>
            </a:lvl4pPr>
            <a:lvl5pPr>
              <a:defRPr sz="945"/>
            </a:lvl5pPr>
            <a:lvl6pPr>
              <a:defRPr sz="945"/>
            </a:lvl6pPr>
            <a:lvl7pPr>
              <a:defRPr sz="945"/>
            </a:lvl7pPr>
            <a:lvl8pPr>
              <a:defRPr sz="945"/>
            </a:lvl8pPr>
            <a:lvl9pPr>
              <a:defRPr sz="9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13557" y="8954394"/>
            <a:ext cx="9957725" cy="29272448"/>
          </a:xfrm>
        </p:spPr>
        <p:txBody>
          <a:bodyPr/>
          <a:lstStyle>
            <a:lvl1pPr marL="0" indent="0">
              <a:buNone/>
              <a:defRPr sz="632"/>
            </a:lvl1pPr>
            <a:lvl2pPr marL="231543" indent="0">
              <a:buNone/>
              <a:defRPr sz="632"/>
            </a:lvl2pPr>
            <a:lvl3pPr marL="463086" indent="0">
              <a:buNone/>
              <a:defRPr sz="632"/>
            </a:lvl3pPr>
            <a:lvl4pPr marL="694631" indent="0">
              <a:buNone/>
              <a:defRPr sz="315"/>
            </a:lvl4pPr>
            <a:lvl5pPr marL="926170" indent="0">
              <a:buNone/>
              <a:defRPr sz="315"/>
            </a:lvl5pPr>
            <a:lvl6pPr marL="1157717" indent="0">
              <a:buNone/>
              <a:defRPr sz="315"/>
            </a:lvl6pPr>
            <a:lvl7pPr marL="1389259" indent="0">
              <a:buNone/>
              <a:defRPr sz="315"/>
            </a:lvl7pPr>
            <a:lvl8pPr marL="1620798" indent="0">
              <a:buNone/>
              <a:defRPr sz="315"/>
            </a:lvl8pPr>
            <a:lvl9pPr marL="1852344" indent="0">
              <a:buNone/>
              <a:defRPr sz="31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CF2FFF-E782-4D27-9901-D2BD76F48144}"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2225" y="29955273"/>
            <a:ext cx="18160739" cy="3537882"/>
          </a:xfrm>
        </p:spPr>
        <p:txBody>
          <a:bodyPr anchor="b"/>
          <a:lstStyle>
            <a:lvl1pPr algn="l">
              <a:defRPr sz="945" b="1"/>
            </a:lvl1pPr>
          </a:lstStyle>
          <a:p>
            <a:r>
              <a:rPr lang="en-US"/>
              <a:t>Click to edit Master title style</a:t>
            </a:r>
          </a:p>
        </p:txBody>
      </p:sp>
      <p:sp>
        <p:nvSpPr>
          <p:cNvPr id="3" name="Picture Placeholder 2"/>
          <p:cNvSpPr>
            <a:spLocks noGrp="1"/>
          </p:cNvSpPr>
          <p:nvPr>
            <p:ph type="pic" idx="1"/>
          </p:nvPr>
        </p:nvSpPr>
        <p:spPr>
          <a:xfrm>
            <a:off x="5932225" y="3824454"/>
            <a:ext cx="18160739" cy="25676193"/>
          </a:xfrm>
        </p:spPr>
        <p:txBody>
          <a:bodyPr/>
          <a:lstStyle>
            <a:lvl1pPr marL="0" indent="0">
              <a:buNone/>
              <a:defRPr sz="1576"/>
            </a:lvl1pPr>
            <a:lvl2pPr marL="231543" indent="0">
              <a:buNone/>
              <a:defRPr sz="1261"/>
            </a:lvl2pPr>
            <a:lvl3pPr marL="463086" indent="0">
              <a:buNone/>
              <a:defRPr sz="1261"/>
            </a:lvl3pPr>
            <a:lvl4pPr marL="694631" indent="0">
              <a:buNone/>
              <a:defRPr sz="945"/>
            </a:lvl4pPr>
            <a:lvl5pPr marL="926170" indent="0">
              <a:buNone/>
              <a:defRPr sz="945"/>
            </a:lvl5pPr>
            <a:lvl6pPr marL="1157717" indent="0">
              <a:buNone/>
              <a:defRPr sz="945"/>
            </a:lvl6pPr>
            <a:lvl7pPr marL="1389259" indent="0">
              <a:buNone/>
              <a:defRPr sz="945"/>
            </a:lvl7pPr>
            <a:lvl8pPr marL="1620798" indent="0">
              <a:buNone/>
              <a:defRPr sz="945"/>
            </a:lvl8pPr>
            <a:lvl9pPr marL="1852344" indent="0">
              <a:buNone/>
              <a:defRPr sz="945"/>
            </a:lvl9pPr>
          </a:lstStyle>
          <a:p>
            <a:pPr lvl="0"/>
            <a:endParaRPr lang="en-US" noProof="0" dirty="0"/>
          </a:p>
        </p:txBody>
      </p:sp>
      <p:sp>
        <p:nvSpPr>
          <p:cNvPr id="4" name="Text Placeholder 3"/>
          <p:cNvSpPr>
            <a:spLocks noGrp="1"/>
          </p:cNvSpPr>
          <p:nvPr>
            <p:ph type="body" sz="half" idx="2"/>
          </p:nvPr>
        </p:nvSpPr>
        <p:spPr>
          <a:xfrm>
            <a:off x="5932225" y="33493150"/>
            <a:ext cx="18160739" cy="5022023"/>
          </a:xfrm>
        </p:spPr>
        <p:txBody>
          <a:bodyPr/>
          <a:lstStyle>
            <a:lvl1pPr marL="0" indent="0">
              <a:buNone/>
              <a:defRPr sz="632"/>
            </a:lvl1pPr>
            <a:lvl2pPr marL="231543" indent="0">
              <a:buNone/>
              <a:defRPr sz="632"/>
            </a:lvl2pPr>
            <a:lvl3pPr marL="463086" indent="0">
              <a:buNone/>
              <a:defRPr sz="632"/>
            </a:lvl3pPr>
            <a:lvl4pPr marL="694631" indent="0">
              <a:buNone/>
              <a:defRPr sz="315"/>
            </a:lvl4pPr>
            <a:lvl5pPr marL="926170" indent="0">
              <a:buNone/>
              <a:defRPr sz="315"/>
            </a:lvl5pPr>
            <a:lvl6pPr marL="1157717" indent="0">
              <a:buNone/>
              <a:defRPr sz="315"/>
            </a:lvl6pPr>
            <a:lvl7pPr marL="1389259" indent="0">
              <a:buNone/>
              <a:defRPr sz="315"/>
            </a:lvl7pPr>
            <a:lvl8pPr marL="1620798" indent="0">
              <a:buNone/>
              <a:defRPr sz="315"/>
            </a:lvl8pPr>
            <a:lvl9pPr marL="1852344" indent="0">
              <a:buNone/>
              <a:defRPr sz="31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453A033-5853-4AA3-B493-7898A7E8D05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9CED3"/>
            </a:gs>
            <a:gs pos="77000">
              <a:schemeClr val="bg1"/>
            </a:gs>
          </a:gsLst>
          <a:lin ang="5400000" scaled="0"/>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69865" y="3803226"/>
            <a:ext cx="25727557" cy="7132373"/>
          </a:xfrm>
          <a:prstGeom prst="rect">
            <a:avLst/>
          </a:prstGeom>
          <a:noFill/>
          <a:ln w="9525">
            <a:noFill/>
            <a:miter lim="800000"/>
            <a:headEnd/>
            <a:tailEnd/>
          </a:ln>
        </p:spPr>
        <p:txBody>
          <a:bodyPr vert="horz" wrap="square" lIns="302202" tIns="151099" rIns="302202" bIns="15109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269865" y="12363135"/>
            <a:ext cx="25727557" cy="25676193"/>
          </a:xfrm>
          <a:prstGeom prst="rect">
            <a:avLst/>
          </a:prstGeom>
          <a:noFill/>
          <a:ln w="9525">
            <a:noFill/>
            <a:miter lim="800000"/>
            <a:headEnd/>
            <a:tailEnd/>
          </a:ln>
        </p:spPr>
        <p:txBody>
          <a:bodyPr vert="horz" wrap="square" lIns="302202" tIns="151099" rIns="302202" bIns="15109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269857" y="38991024"/>
            <a:ext cx="6305682" cy="2851532"/>
          </a:xfrm>
          <a:prstGeom prst="rect">
            <a:avLst/>
          </a:prstGeom>
          <a:noFill/>
          <a:ln w="9525">
            <a:noFill/>
            <a:miter lim="800000"/>
            <a:headEnd/>
            <a:tailEnd/>
          </a:ln>
          <a:effectLst/>
        </p:spPr>
        <p:txBody>
          <a:bodyPr vert="horz" wrap="square" lIns="302202" tIns="151099" rIns="302202" bIns="151099" numCol="1" anchor="t" anchorCtr="0" compatLnSpc="1">
            <a:prstTxWarp prst="textNoShape">
              <a:avLst/>
            </a:prstTxWarp>
          </a:bodyPr>
          <a:lstStyle>
            <a:lvl1pPr>
              <a:defRPr sz="3782" smtClean="0"/>
            </a:lvl1pPr>
          </a:lstStyle>
          <a:p>
            <a:pPr>
              <a:defRPr/>
            </a:pPr>
            <a:endParaRPr lang="en-US" dirty="0"/>
          </a:p>
        </p:txBody>
      </p:sp>
      <p:sp>
        <p:nvSpPr>
          <p:cNvPr id="1029" name="Rectangle 5"/>
          <p:cNvSpPr>
            <a:spLocks noGrp="1" noChangeArrowheads="1"/>
          </p:cNvSpPr>
          <p:nvPr>
            <p:ph type="ftr" sz="quarter" idx="3"/>
          </p:nvPr>
        </p:nvSpPr>
        <p:spPr bwMode="auto">
          <a:xfrm>
            <a:off x="10342452" y="38991024"/>
            <a:ext cx="9583323" cy="2851532"/>
          </a:xfrm>
          <a:prstGeom prst="rect">
            <a:avLst/>
          </a:prstGeom>
          <a:noFill/>
          <a:ln w="9525">
            <a:noFill/>
            <a:miter lim="800000"/>
            <a:headEnd/>
            <a:tailEnd/>
          </a:ln>
          <a:effectLst/>
        </p:spPr>
        <p:txBody>
          <a:bodyPr vert="horz" wrap="square" lIns="302202" tIns="151099" rIns="302202" bIns="151099" numCol="1" anchor="t" anchorCtr="0" compatLnSpc="1">
            <a:prstTxWarp prst="textNoShape">
              <a:avLst/>
            </a:prstTxWarp>
          </a:bodyPr>
          <a:lstStyle>
            <a:lvl1pPr algn="ctr">
              <a:defRPr sz="3782" smtClean="0"/>
            </a:lvl1pPr>
          </a:lstStyle>
          <a:p>
            <a:pPr>
              <a:defRPr/>
            </a:pPr>
            <a:endParaRPr lang="en-US" dirty="0"/>
          </a:p>
        </p:txBody>
      </p:sp>
      <p:sp>
        <p:nvSpPr>
          <p:cNvPr id="1030" name="Rectangle 6"/>
          <p:cNvSpPr>
            <a:spLocks noGrp="1" noChangeArrowheads="1"/>
          </p:cNvSpPr>
          <p:nvPr>
            <p:ph type="sldNum" sz="quarter" idx="4"/>
          </p:nvPr>
        </p:nvSpPr>
        <p:spPr bwMode="auto">
          <a:xfrm>
            <a:off x="21692677" y="38991024"/>
            <a:ext cx="6304746" cy="2851532"/>
          </a:xfrm>
          <a:prstGeom prst="rect">
            <a:avLst/>
          </a:prstGeom>
          <a:noFill/>
          <a:ln w="9525">
            <a:noFill/>
            <a:miter lim="800000"/>
            <a:headEnd/>
            <a:tailEnd/>
          </a:ln>
          <a:effectLst/>
        </p:spPr>
        <p:txBody>
          <a:bodyPr vert="horz" wrap="square" lIns="302202" tIns="151099" rIns="302202" bIns="151099" numCol="1" anchor="t" anchorCtr="0" compatLnSpc="1">
            <a:prstTxWarp prst="textNoShape">
              <a:avLst/>
            </a:prstTxWarp>
          </a:bodyPr>
          <a:lstStyle>
            <a:lvl1pPr algn="r">
              <a:defRPr sz="3782" smtClean="0"/>
            </a:lvl1pPr>
          </a:lstStyle>
          <a:p>
            <a:pPr>
              <a:defRPr/>
            </a:pPr>
            <a:fld id="{E2A56841-9EDA-4490-B8AE-863CCC6DE0A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381352" rtl="0" eaLnBrk="0" fontAlgn="base" hangingPunct="0">
        <a:spcBef>
          <a:spcPct val="0"/>
        </a:spcBef>
        <a:spcAft>
          <a:spcPct val="0"/>
        </a:spcAft>
        <a:defRPr sz="11428">
          <a:solidFill>
            <a:schemeClr val="tx2"/>
          </a:solidFill>
          <a:latin typeface="+mj-lt"/>
          <a:ea typeface="+mj-ea"/>
          <a:cs typeface="+mj-cs"/>
        </a:defRPr>
      </a:lvl1pPr>
      <a:lvl2pPr algn="ctr" defTabSz="2381352" rtl="0" eaLnBrk="0" fontAlgn="base" hangingPunct="0">
        <a:spcBef>
          <a:spcPct val="0"/>
        </a:spcBef>
        <a:spcAft>
          <a:spcPct val="0"/>
        </a:spcAft>
        <a:defRPr sz="11428">
          <a:solidFill>
            <a:schemeClr val="tx2"/>
          </a:solidFill>
          <a:latin typeface="Times New Roman" pitchFamily="18" charset="0"/>
        </a:defRPr>
      </a:lvl2pPr>
      <a:lvl3pPr algn="ctr" defTabSz="2381352" rtl="0" eaLnBrk="0" fontAlgn="base" hangingPunct="0">
        <a:spcBef>
          <a:spcPct val="0"/>
        </a:spcBef>
        <a:spcAft>
          <a:spcPct val="0"/>
        </a:spcAft>
        <a:defRPr sz="11428">
          <a:solidFill>
            <a:schemeClr val="tx2"/>
          </a:solidFill>
          <a:latin typeface="Times New Roman" pitchFamily="18" charset="0"/>
        </a:defRPr>
      </a:lvl3pPr>
      <a:lvl4pPr algn="ctr" defTabSz="2381352" rtl="0" eaLnBrk="0" fontAlgn="base" hangingPunct="0">
        <a:spcBef>
          <a:spcPct val="0"/>
        </a:spcBef>
        <a:spcAft>
          <a:spcPct val="0"/>
        </a:spcAft>
        <a:defRPr sz="11428">
          <a:solidFill>
            <a:schemeClr val="tx2"/>
          </a:solidFill>
          <a:latin typeface="Times New Roman" pitchFamily="18" charset="0"/>
        </a:defRPr>
      </a:lvl4pPr>
      <a:lvl5pPr algn="ctr" defTabSz="2381352" rtl="0" eaLnBrk="0" fontAlgn="base" hangingPunct="0">
        <a:spcBef>
          <a:spcPct val="0"/>
        </a:spcBef>
        <a:spcAft>
          <a:spcPct val="0"/>
        </a:spcAft>
        <a:defRPr sz="11428">
          <a:solidFill>
            <a:schemeClr val="tx2"/>
          </a:solidFill>
          <a:latin typeface="Times New Roman" pitchFamily="18" charset="0"/>
        </a:defRPr>
      </a:lvl5pPr>
      <a:lvl6pPr marL="231543" algn="ctr" defTabSz="2381352" rtl="0" fontAlgn="base">
        <a:spcBef>
          <a:spcPct val="0"/>
        </a:spcBef>
        <a:spcAft>
          <a:spcPct val="0"/>
        </a:spcAft>
        <a:defRPr sz="11428">
          <a:solidFill>
            <a:schemeClr val="tx2"/>
          </a:solidFill>
          <a:latin typeface="Times New Roman" pitchFamily="18" charset="0"/>
        </a:defRPr>
      </a:lvl6pPr>
      <a:lvl7pPr marL="463086" algn="ctr" defTabSz="2381352" rtl="0" fontAlgn="base">
        <a:spcBef>
          <a:spcPct val="0"/>
        </a:spcBef>
        <a:spcAft>
          <a:spcPct val="0"/>
        </a:spcAft>
        <a:defRPr sz="11428">
          <a:solidFill>
            <a:schemeClr val="tx2"/>
          </a:solidFill>
          <a:latin typeface="Times New Roman" pitchFamily="18" charset="0"/>
        </a:defRPr>
      </a:lvl7pPr>
      <a:lvl8pPr marL="694631" algn="ctr" defTabSz="2381352" rtl="0" fontAlgn="base">
        <a:spcBef>
          <a:spcPct val="0"/>
        </a:spcBef>
        <a:spcAft>
          <a:spcPct val="0"/>
        </a:spcAft>
        <a:defRPr sz="11428">
          <a:solidFill>
            <a:schemeClr val="tx2"/>
          </a:solidFill>
          <a:latin typeface="Times New Roman" pitchFamily="18" charset="0"/>
        </a:defRPr>
      </a:lvl8pPr>
      <a:lvl9pPr marL="926170" algn="ctr" defTabSz="2381352" rtl="0" fontAlgn="base">
        <a:spcBef>
          <a:spcPct val="0"/>
        </a:spcBef>
        <a:spcAft>
          <a:spcPct val="0"/>
        </a:spcAft>
        <a:defRPr sz="11428">
          <a:solidFill>
            <a:schemeClr val="tx2"/>
          </a:solidFill>
          <a:latin typeface="Times New Roman" pitchFamily="18" charset="0"/>
        </a:defRPr>
      </a:lvl9pPr>
    </p:titleStyle>
    <p:bodyStyle>
      <a:lvl1pPr marL="893206" indent="-893206" algn="l" defTabSz="2381352" rtl="0" eaLnBrk="0" fontAlgn="base" hangingPunct="0">
        <a:spcBef>
          <a:spcPct val="20000"/>
        </a:spcBef>
        <a:spcAft>
          <a:spcPct val="0"/>
        </a:spcAft>
        <a:buChar char="•"/>
        <a:defRPr sz="8275">
          <a:solidFill>
            <a:schemeClr val="tx1"/>
          </a:solidFill>
          <a:latin typeface="+mn-lt"/>
          <a:ea typeface="+mn-ea"/>
          <a:cs typeface="+mn-cs"/>
        </a:defRPr>
      </a:lvl1pPr>
      <a:lvl2pPr marL="1935150" indent="-744475" algn="l" defTabSz="2381352" rtl="0" eaLnBrk="0" fontAlgn="base" hangingPunct="0">
        <a:spcBef>
          <a:spcPct val="20000"/>
        </a:spcBef>
        <a:spcAft>
          <a:spcPct val="0"/>
        </a:spcAft>
        <a:buChar char="–"/>
        <a:defRPr sz="7331">
          <a:solidFill>
            <a:schemeClr val="tx1"/>
          </a:solidFill>
          <a:latin typeface="+mn-lt"/>
        </a:defRPr>
      </a:lvl2pPr>
      <a:lvl3pPr marL="2977096" indent="-595741" algn="l" defTabSz="2381352" rtl="0" eaLnBrk="0" fontAlgn="base" hangingPunct="0">
        <a:spcBef>
          <a:spcPct val="20000"/>
        </a:spcBef>
        <a:spcAft>
          <a:spcPct val="0"/>
        </a:spcAft>
        <a:buChar char="•"/>
        <a:defRPr sz="6381">
          <a:solidFill>
            <a:schemeClr val="tx1"/>
          </a:solidFill>
          <a:latin typeface="+mn-lt"/>
        </a:defRPr>
      </a:lvl3pPr>
      <a:lvl4pPr marL="4167774" indent="-595741" algn="l" defTabSz="2381352" rtl="0" eaLnBrk="0" fontAlgn="base" hangingPunct="0">
        <a:spcBef>
          <a:spcPct val="20000"/>
        </a:spcBef>
        <a:spcAft>
          <a:spcPct val="0"/>
        </a:spcAft>
        <a:buChar char="–"/>
        <a:defRPr sz="5121">
          <a:solidFill>
            <a:schemeClr val="tx1"/>
          </a:solidFill>
          <a:latin typeface="+mn-lt"/>
        </a:defRPr>
      </a:lvl4pPr>
      <a:lvl5pPr marL="5358447" indent="-594940" algn="l" defTabSz="2381352" rtl="0" eaLnBrk="0" fontAlgn="base" hangingPunct="0">
        <a:spcBef>
          <a:spcPct val="20000"/>
        </a:spcBef>
        <a:spcAft>
          <a:spcPct val="0"/>
        </a:spcAft>
        <a:buChar char="»"/>
        <a:defRPr sz="5121">
          <a:solidFill>
            <a:schemeClr val="tx1"/>
          </a:solidFill>
          <a:latin typeface="+mn-lt"/>
        </a:defRPr>
      </a:lvl5pPr>
      <a:lvl6pPr marL="5589990" indent="-594940" algn="l" defTabSz="2381352" rtl="0" fontAlgn="base">
        <a:spcBef>
          <a:spcPct val="20000"/>
        </a:spcBef>
        <a:spcAft>
          <a:spcPct val="0"/>
        </a:spcAft>
        <a:buChar char="»"/>
        <a:defRPr sz="5121">
          <a:solidFill>
            <a:schemeClr val="tx1"/>
          </a:solidFill>
          <a:latin typeface="+mn-lt"/>
        </a:defRPr>
      </a:lvl6pPr>
      <a:lvl7pPr marL="5821532" indent="-594940" algn="l" defTabSz="2381352" rtl="0" fontAlgn="base">
        <a:spcBef>
          <a:spcPct val="20000"/>
        </a:spcBef>
        <a:spcAft>
          <a:spcPct val="0"/>
        </a:spcAft>
        <a:buChar char="»"/>
        <a:defRPr sz="5121">
          <a:solidFill>
            <a:schemeClr val="tx1"/>
          </a:solidFill>
          <a:latin typeface="+mn-lt"/>
        </a:defRPr>
      </a:lvl7pPr>
      <a:lvl8pPr marL="6053079" indent="-594940" algn="l" defTabSz="2381352" rtl="0" fontAlgn="base">
        <a:spcBef>
          <a:spcPct val="20000"/>
        </a:spcBef>
        <a:spcAft>
          <a:spcPct val="0"/>
        </a:spcAft>
        <a:buChar char="»"/>
        <a:defRPr sz="5121">
          <a:solidFill>
            <a:schemeClr val="tx1"/>
          </a:solidFill>
          <a:latin typeface="+mn-lt"/>
        </a:defRPr>
      </a:lvl8pPr>
      <a:lvl9pPr marL="6284621" indent="-594940" algn="l" defTabSz="2381352" rtl="0" fontAlgn="base">
        <a:spcBef>
          <a:spcPct val="20000"/>
        </a:spcBef>
        <a:spcAft>
          <a:spcPct val="0"/>
        </a:spcAft>
        <a:buChar char="»"/>
        <a:defRPr sz="5121">
          <a:solidFill>
            <a:schemeClr val="tx1"/>
          </a:solidFill>
          <a:latin typeface="+mn-lt"/>
        </a:defRPr>
      </a:lvl9pPr>
    </p:bodyStyle>
    <p:otherStyle>
      <a:defPPr>
        <a:defRPr lang="en-US"/>
      </a:defPPr>
      <a:lvl1pPr marL="0" algn="l" defTabSz="463086" rtl="0" eaLnBrk="1" latinLnBrk="0" hangingPunct="1">
        <a:defRPr sz="945" kern="1200">
          <a:solidFill>
            <a:schemeClr val="tx1"/>
          </a:solidFill>
          <a:latin typeface="+mn-lt"/>
          <a:ea typeface="+mn-ea"/>
          <a:cs typeface="+mn-cs"/>
        </a:defRPr>
      </a:lvl1pPr>
      <a:lvl2pPr marL="231543" algn="l" defTabSz="463086" rtl="0" eaLnBrk="1" latinLnBrk="0" hangingPunct="1">
        <a:defRPr sz="945" kern="1200">
          <a:solidFill>
            <a:schemeClr val="tx1"/>
          </a:solidFill>
          <a:latin typeface="+mn-lt"/>
          <a:ea typeface="+mn-ea"/>
          <a:cs typeface="+mn-cs"/>
        </a:defRPr>
      </a:lvl2pPr>
      <a:lvl3pPr marL="463086" algn="l" defTabSz="463086" rtl="0" eaLnBrk="1" latinLnBrk="0" hangingPunct="1">
        <a:defRPr sz="945" kern="1200">
          <a:solidFill>
            <a:schemeClr val="tx1"/>
          </a:solidFill>
          <a:latin typeface="+mn-lt"/>
          <a:ea typeface="+mn-ea"/>
          <a:cs typeface="+mn-cs"/>
        </a:defRPr>
      </a:lvl3pPr>
      <a:lvl4pPr marL="694631" algn="l" defTabSz="463086" rtl="0" eaLnBrk="1" latinLnBrk="0" hangingPunct="1">
        <a:defRPr sz="945" kern="1200">
          <a:solidFill>
            <a:schemeClr val="tx1"/>
          </a:solidFill>
          <a:latin typeface="+mn-lt"/>
          <a:ea typeface="+mn-ea"/>
          <a:cs typeface="+mn-cs"/>
        </a:defRPr>
      </a:lvl4pPr>
      <a:lvl5pPr marL="926170" algn="l" defTabSz="463086" rtl="0" eaLnBrk="1" latinLnBrk="0" hangingPunct="1">
        <a:defRPr sz="945" kern="1200">
          <a:solidFill>
            <a:schemeClr val="tx1"/>
          </a:solidFill>
          <a:latin typeface="+mn-lt"/>
          <a:ea typeface="+mn-ea"/>
          <a:cs typeface="+mn-cs"/>
        </a:defRPr>
      </a:lvl5pPr>
      <a:lvl6pPr marL="1157717" algn="l" defTabSz="463086" rtl="0" eaLnBrk="1" latinLnBrk="0" hangingPunct="1">
        <a:defRPr sz="945" kern="1200">
          <a:solidFill>
            <a:schemeClr val="tx1"/>
          </a:solidFill>
          <a:latin typeface="+mn-lt"/>
          <a:ea typeface="+mn-ea"/>
          <a:cs typeface="+mn-cs"/>
        </a:defRPr>
      </a:lvl6pPr>
      <a:lvl7pPr marL="1389259" algn="l" defTabSz="463086" rtl="0" eaLnBrk="1" latinLnBrk="0" hangingPunct="1">
        <a:defRPr sz="945" kern="1200">
          <a:solidFill>
            <a:schemeClr val="tx1"/>
          </a:solidFill>
          <a:latin typeface="+mn-lt"/>
          <a:ea typeface="+mn-ea"/>
          <a:cs typeface="+mn-cs"/>
        </a:defRPr>
      </a:lvl7pPr>
      <a:lvl8pPr marL="1620798" algn="l" defTabSz="463086" rtl="0" eaLnBrk="1" latinLnBrk="0" hangingPunct="1">
        <a:defRPr sz="945" kern="1200">
          <a:solidFill>
            <a:schemeClr val="tx1"/>
          </a:solidFill>
          <a:latin typeface="+mn-lt"/>
          <a:ea typeface="+mn-ea"/>
          <a:cs typeface="+mn-cs"/>
        </a:defRPr>
      </a:lvl8pPr>
      <a:lvl9pPr marL="1852344" algn="l" defTabSz="463086" rtl="0" eaLnBrk="1" latinLnBrk="0" hangingPunct="1">
        <a:defRPr sz="94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tiff"/><Relationship Id="rId10" Type="http://schemas.openxmlformats.org/officeDocument/2006/relationships/image" Target="../media/image8.svg"/><Relationship Id="rId4" Type="http://schemas.openxmlformats.org/officeDocument/2006/relationships/image" Target="../media/image2.jpeg"/><Relationship Id="rId9"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13090"/>
          </a:schemeClr>
        </a:solidFill>
        <a:effectLst/>
      </p:bgPr>
    </p:bg>
    <p:spTree>
      <p:nvGrpSpPr>
        <p:cNvPr id="1" name=""/>
        <p:cNvGrpSpPr/>
        <p:nvPr/>
      </p:nvGrpSpPr>
      <p:grpSpPr>
        <a:xfrm>
          <a:off x="0" y="0"/>
          <a:ext cx="0" cy="0"/>
          <a:chOff x="0" y="0"/>
          <a:chExt cx="0" cy="0"/>
        </a:xfrm>
      </p:grpSpPr>
      <p:sp>
        <p:nvSpPr>
          <p:cNvPr id="18" name="Rectangle 50"/>
          <p:cNvSpPr>
            <a:spLocks noChangeArrowheads="1"/>
          </p:cNvSpPr>
          <p:nvPr/>
        </p:nvSpPr>
        <p:spPr bwMode="auto">
          <a:xfrm>
            <a:off x="25765" y="-14528"/>
            <a:ext cx="30262384" cy="7403361"/>
          </a:xfrm>
          <a:prstGeom prst="rect">
            <a:avLst/>
          </a:prstGeom>
          <a:solidFill>
            <a:schemeClr val="bg2">
              <a:lumMod val="90000"/>
              <a:alpha val="56769"/>
            </a:schemeClr>
          </a:solidFill>
          <a:ln>
            <a:gradFill flip="none" rotWithShape="1">
              <a:gsLst>
                <a:gs pos="0">
                  <a:srgbClr val="C9CED3"/>
                </a:gs>
                <a:gs pos="100000">
                  <a:srgbClr val="F1F3F4"/>
                </a:gs>
              </a:gsLst>
              <a:lin ang="4200000" scaled="0"/>
              <a:tileRect/>
            </a:gradFill>
            <a:headEnd/>
            <a:tailEnd/>
          </a:ln>
        </p:spPr>
        <p:style>
          <a:lnRef idx="1">
            <a:schemeClr val="accent3"/>
          </a:lnRef>
          <a:fillRef idx="2">
            <a:schemeClr val="accent3"/>
          </a:fillRef>
          <a:effectRef idx="1">
            <a:schemeClr val="accent3"/>
          </a:effectRef>
          <a:fontRef idx="minor">
            <a:schemeClr val="dk1"/>
          </a:fontRef>
        </p:style>
        <p:txBody>
          <a:bodyPr wrap="none" lIns="92622" tIns="46311" rIns="92622" bIns="46311" anchor="ctr"/>
          <a:lstStyle/>
          <a:p>
            <a:pPr algn="ctr"/>
            <a:endParaRPr lang="en-US" sz="2522" dirty="0"/>
          </a:p>
        </p:txBody>
      </p:sp>
      <p:sp>
        <p:nvSpPr>
          <p:cNvPr id="2" name="Text Box 2"/>
          <p:cNvSpPr txBox="1">
            <a:spLocks noChangeArrowheads="1"/>
          </p:cNvSpPr>
          <p:nvPr/>
        </p:nvSpPr>
        <p:spPr bwMode="auto">
          <a:xfrm>
            <a:off x="4203884" y="112152"/>
            <a:ext cx="20405731" cy="3719264"/>
          </a:xfrm>
          <a:prstGeom prst="rect">
            <a:avLst/>
          </a:prstGeom>
          <a:noFill/>
          <a:ln w="9525">
            <a:noFill/>
            <a:miter lim="800000"/>
            <a:headEnd/>
            <a:tailEnd/>
          </a:ln>
          <a:effectLst/>
        </p:spPr>
        <p:txBody>
          <a:bodyPr wrap="square" lIns="0" tIns="0" rIns="0" bIns="0" anchor="t">
            <a:spAutoFit/>
          </a:bodyPr>
          <a:lstStyle/>
          <a:p>
            <a:r>
              <a:rPr lang="en-US" sz="8056" b="1" dirty="0">
                <a:solidFill>
                  <a:schemeClr val="bg2">
                    <a:lumMod val="10000"/>
                  </a:schemeClr>
                </a:solidFill>
                <a:latin typeface="Calibri"/>
                <a:ea typeface="Calibri"/>
                <a:cs typeface="Times New Roman"/>
              </a:rPr>
              <a:t>Understanding barriers to exercise participation in those living with metastatic breast cancer: exploratory analysis of the </a:t>
            </a:r>
            <a:r>
              <a:rPr lang="en-US" sz="8056" b="1" dirty="0" err="1">
                <a:solidFill>
                  <a:schemeClr val="bg2">
                    <a:lumMod val="10000"/>
                  </a:schemeClr>
                </a:solidFill>
                <a:latin typeface="Calibri"/>
                <a:ea typeface="Calibri"/>
                <a:cs typeface="Times New Roman"/>
              </a:rPr>
              <a:t>EMBody</a:t>
            </a:r>
            <a:r>
              <a:rPr lang="en-US" sz="8056" b="1" dirty="0">
                <a:solidFill>
                  <a:schemeClr val="bg2">
                    <a:lumMod val="10000"/>
                  </a:schemeClr>
                </a:solidFill>
                <a:latin typeface="Calibri"/>
                <a:ea typeface="Calibri"/>
                <a:cs typeface="Times New Roman"/>
              </a:rPr>
              <a:t> trial</a:t>
            </a:r>
          </a:p>
        </p:txBody>
      </p:sp>
      <p:sp>
        <p:nvSpPr>
          <p:cNvPr id="8" name="Text Box 86"/>
          <p:cNvSpPr txBox="1">
            <a:spLocks noChangeArrowheads="1"/>
          </p:cNvSpPr>
          <p:nvPr/>
        </p:nvSpPr>
        <p:spPr bwMode="auto">
          <a:xfrm>
            <a:off x="331690" y="25814948"/>
            <a:ext cx="16906388" cy="920014"/>
          </a:xfrm>
          <a:prstGeom prst="rect">
            <a:avLst/>
          </a:prstGeom>
          <a:solidFill>
            <a:schemeClr val="bg2">
              <a:lumMod val="25000"/>
              <a:alpha val="90000"/>
            </a:schemeClr>
          </a:solidFill>
          <a:ln w="9525">
            <a:solidFill>
              <a:srgbClr val="1E355E"/>
            </a:solidFill>
            <a:miter lim="800000"/>
            <a:headEnd/>
            <a:tailEnd/>
          </a:ln>
        </p:spPr>
        <p:txBody>
          <a:bodyPr wrap="square" lIns="46311" tIns="23155" rIns="46311" bIns="23155">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293812" algn="l" rtl="0" fontAlgn="base">
              <a:spcBef>
                <a:spcPct val="0"/>
              </a:spcBef>
              <a:spcAft>
                <a:spcPct val="0"/>
              </a:spcAft>
              <a:defRPr sz="2400" kern="1200">
                <a:solidFill>
                  <a:schemeClr val="tx1"/>
                </a:solidFill>
                <a:latin typeface="Times New Roman" pitchFamily="18" charset="0"/>
                <a:ea typeface="+mn-ea"/>
                <a:cs typeface="+mn-cs"/>
              </a:defRPr>
            </a:lvl2pPr>
            <a:lvl3pPr marL="587620" algn="l" rtl="0" fontAlgn="base">
              <a:spcBef>
                <a:spcPct val="0"/>
              </a:spcBef>
              <a:spcAft>
                <a:spcPct val="0"/>
              </a:spcAft>
              <a:defRPr sz="2400" kern="1200">
                <a:solidFill>
                  <a:schemeClr val="tx1"/>
                </a:solidFill>
                <a:latin typeface="Times New Roman" pitchFamily="18" charset="0"/>
                <a:ea typeface="+mn-ea"/>
                <a:cs typeface="+mn-cs"/>
              </a:defRPr>
            </a:lvl3pPr>
            <a:lvl4pPr marL="881436" algn="l" rtl="0" fontAlgn="base">
              <a:spcBef>
                <a:spcPct val="0"/>
              </a:spcBef>
              <a:spcAft>
                <a:spcPct val="0"/>
              </a:spcAft>
              <a:defRPr sz="2400" kern="1200">
                <a:solidFill>
                  <a:schemeClr val="tx1"/>
                </a:solidFill>
                <a:latin typeface="Times New Roman" pitchFamily="18" charset="0"/>
                <a:ea typeface="+mn-ea"/>
                <a:cs typeface="+mn-cs"/>
              </a:defRPr>
            </a:lvl4pPr>
            <a:lvl5pPr marL="1175243" algn="l" rtl="0" fontAlgn="base">
              <a:spcBef>
                <a:spcPct val="0"/>
              </a:spcBef>
              <a:spcAft>
                <a:spcPct val="0"/>
              </a:spcAft>
              <a:defRPr sz="2400" kern="1200">
                <a:solidFill>
                  <a:schemeClr val="tx1"/>
                </a:solidFill>
                <a:latin typeface="Times New Roman" pitchFamily="18" charset="0"/>
                <a:ea typeface="+mn-ea"/>
                <a:cs typeface="+mn-cs"/>
              </a:defRPr>
            </a:lvl5pPr>
            <a:lvl6pPr marL="1469055" algn="l" defTabSz="587620" rtl="0" eaLnBrk="1" latinLnBrk="0" hangingPunct="1">
              <a:defRPr sz="2400" kern="1200">
                <a:solidFill>
                  <a:schemeClr val="tx1"/>
                </a:solidFill>
                <a:latin typeface="Times New Roman" pitchFamily="18" charset="0"/>
                <a:ea typeface="+mn-ea"/>
                <a:cs typeface="+mn-cs"/>
              </a:defRPr>
            </a:lvl6pPr>
            <a:lvl7pPr marL="1762867" algn="l" defTabSz="587620" rtl="0" eaLnBrk="1" latinLnBrk="0" hangingPunct="1">
              <a:defRPr sz="2400" kern="1200">
                <a:solidFill>
                  <a:schemeClr val="tx1"/>
                </a:solidFill>
                <a:latin typeface="Times New Roman" pitchFamily="18" charset="0"/>
                <a:ea typeface="+mn-ea"/>
                <a:cs typeface="+mn-cs"/>
              </a:defRPr>
            </a:lvl7pPr>
            <a:lvl8pPr marL="2056675" algn="l" defTabSz="587620" rtl="0" eaLnBrk="1" latinLnBrk="0" hangingPunct="1">
              <a:defRPr sz="2400" kern="1200">
                <a:solidFill>
                  <a:schemeClr val="tx1"/>
                </a:solidFill>
                <a:latin typeface="Times New Roman" pitchFamily="18" charset="0"/>
                <a:ea typeface="+mn-ea"/>
                <a:cs typeface="+mn-cs"/>
              </a:defRPr>
            </a:lvl8pPr>
            <a:lvl9pPr marL="2350487" algn="l" defTabSz="587620" rtl="0" eaLnBrk="1" latinLnBrk="0" hangingPunct="1">
              <a:defRPr sz="2400" kern="1200">
                <a:solidFill>
                  <a:schemeClr val="tx1"/>
                </a:solidFill>
                <a:latin typeface="Times New Roman" pitchFamily="18" charset="0"/>
                <a:ea typeface="+mn-ea"/>
                <a:cs typeface="+mn-cs"/>
              </a:defRPr>
            </a:lvl9pPr>
          </a:lstStyle>
          <a:p>
            <a:pPr algn="ctr"/>
            <a:r>
              <a:rPr lang="en-US" sz="5674" b="1" dirty="0">
                <a:solidFill>
                  <a:schemeClr val="bg1"/>
                </a:solidFill>
                <a:latin typeface="Calibri" pitchFamily="34" charset="0"/>
              </a:rPr>
              <a:t>RESULTS: Intenders vs. Non-Intenders</a:t>
            </a:r>
            <a:endParaRPr lang="en-US" sz="5674" b="1" dirty="0">
              <a:solidFill>
                <a:schemeClr val="bg1"/>
              </a:solidFill>
            </a:endParaRPr>
          </a:p>
        </p:txBody>
      </p:sp>
      <p:sp>
        <p:nvSpPr>
          <p:cNvPr id="10" name="Text Box 86"/>
          <p:cNvSpPr txBox="1">
            <a:spLocks noChangeArrowheads="1"/>
          </p:cNvSpPr>
          <p:nvPr/>
        </p:nvSpPr>
        <p:spPr bwMode="auto">
          <a:xfrm>
            <a:off x="451772" y="7376035"/>
            <a:ext cx="29328183" cy="920014"/>
          </a:xfrm>
          <a:prstGeom prst="rect">
            <a:avLst/>
          </a:prstGeom>
          <a:solidFill>
            <a:schemeClr val="bg2">
              <a:lumMod val="25000"/>
              <a:alpha val="90000"/>
            </a:schemeClr>
          </a:solidFill>
          <a:ln w="9525">
            <a:solidFill>
              <a:srgbClr val="1E355E"/>
            </a:solidFill>
            <a:miter lim="800000"/>
            <a:headEnd/>
            <a:tailEnd/>
          </a:ln>
        </p:spPr>
        <p:txBody>
          <a:bodyPr wrap="square" lIns="46311" tIns="23155" rIns="46311" bIns="23155">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293812" algn="l" rtl="0" fontAlgn="base">
              <a:spcBef>
                <a:spcPct val="0"/>
              </a:spcBef>
              <a:spcAft>
                <a:spcPct val="0"/>
              </a:spcAft>
              <a:defRPr sz="2400" kern="1200">
                <a:solidFill>
                  <a:schemeClr val="tx1"/>
                </a:solidFill>
                <a:latin typeface="Times New Roman" pitchFamily="18" charset="0"/>
                <a:ea typeface="+mn-ea"/>
                <a:cs typeface="+mn-cs"/>
              </a:defRPr>
            </a:lvl2pPr>
            <a:lvl3pPr marL="587620" algn="l" rtl="0" fontAlgn="base">
              <a:spcBef>
                <a:spcPct val="0"/>
              </a:spcBef>
              <a:spcAft>
                <a:spcPct val="0"/>
              </a:spcAft>
              <a:defRPr sz="2400" kern="1200">
                <a:solidFill>
                  <a:schemeClr val="tx1"/>
                </a:solidFill>
                <a:latin typeface="Times New Roman" pitchFamily="18" charset="0"/>
                <a:ea typeface="+mn-ea"/>
                <a:cs typeface="+mn-cs"/>
              </a:defRPr>
            </a:lvl3pPr>
            <a:lvl4pPr marL="881436" algn="l" rtl="0" fontAlgn="base">
              <a:spcBef>
                <a:spcPct val="0"/>
              </a:spcBef>
              <a:spcAft>
                <a:spcPct val="0"/>
              </a:spcAft>
              <a:defRPr sz="2400" kern="1200">
                <a:solidFill>
                  <a:schemeClr val="tx1"/>
                </a:solidFill>
                <a:latin typeface="Times New Roman" pitchFamily="18" charset="0"/>
                <a:ea typeface="+mn-ea"/>
                <a:cs typeface="+mn-cs"/>
              </a:defRPr>
            </a:lvl4pPr>
            <a:lvl5pPr marL="1175243" algn="l" rtl="0" fontAlgn="base">
              <a:spcBef>
                <a:spcPct val="0"/>
              </a:spcBef>
              <a:spcAft>
                <a:spcPct val="0"/>
              </a:spcAft>
              <a:defRPr sz="2400" kern="1200">
                <a:solidFill>
                  <a:schemeClr val="tx1"/>
                </a:solidFill>
                <a:latin typeface="Times New Roman" pitchFamily="18" charset="0"/>
                <a:ea typeface="+mn-ea"/>
                <a:cs typeface="+mn-cs"/>
              </a:defRPr>
            </a:lvl5pPr>
            <a:lvl6pPr marL="1469055" algn="l" defTabSz="587620" rtl="0" eaLnBrk="1" latinLnBrk="0" hangingPunct="1">
              <a:defRPr sz="2400" kern="1200">
                <a:solidFill>
                  <a:schemeClr val="tx1"/>
                </a:solidFill>
                <a:latin typeface="Times New Roman" pitchFamily="18" charset="0"/>
                <a:ea typeface="+mn-ea"/>
                <a:cs typeface="+mn-cs"/>
              </a:defRPr>
            </a:lvl6pPr>
            <a:lvl7pPr marL="1762867" algn="l" defTabSz="587620" rtl="0" eaLnBrk="1" latinLnBrk="0" hangingPunct="1">
              <a:defRPr sz="2400" kern="1200">
                <a:solidFill>
                  <a:schemeClr val="tx1"/>
                </a:solidFill>
                <a:latin typeface="Times New Roman" pitchFamily="18" charset="0"/>
                <a:ea typeface="+mn-ea"/>
                <a:cs typeface="+mn-cs"/>
              </a:defRPr>
            </a:lvl7pPr>
            <a:lvl8pPr marL="2056675" algn="l" defTabSz="587620" rtl="0" eaLnBrk="1" latinLnBrk="0" hangingPunct="1">
              <a:defRPr sz="2400" kern="1200">
                <a:solidFill>
                  <a:schemeClr val="tx1"/>
                </a:solidFill>
                <a:latin typeface="Times New Roman" pitchFamily="18" charset="0"/>
                <a:ea typeface="+mn-ea"/>
                <a:cs typeface="+mn-cs"/>
              </a:defRPr>
            </a:lvl8pPr>
            <a:lvl9pPr marL="2350487" algn="l" defTabSz="587620" rtl="0" eaLnBrk="1" latinLnBrk="0" hangingPunct="1">
              <a:defRPr sz="2400" kern="1200">
                <a:solidFill>
                  <a:schemeClr val="tx1"/>
                </a:solidFill>
                <a:latin typeface="Times New Roman" pitchFamily="18" charset="0"/>
                <a:ea typeface="+mn-ea"/>
                <a:cs typeface="+mn-cs"/>
              </a:defRPr>
            </a:lvl9pPr>
          </a:lstStyle>
          <a:p>
            <a:pPr algn="ctr"/>
            <a:r>
              <a:rPr lang="en-US" sz="5674" b="1" dirty="0">
                <a:solidFill>
                  <a:schemeClr val="bg1"/>
                </a:solidFill>
                <a:latin typeface="Calibri" pitchFamily="34" charset="0"/>
              </a:rPr>
              <a:t>EXTENDING SURVIVORSHIP AND LIFESTYLE INTERVENTIONS TO MBC SURVIVORS</a:t>
            </a:r>
          </a:p>
        </p:txBody>
      </p:sp>
      <p:sp>
        <p:nvSpPr>
          <p:cNvPr id="16" name="Rectangle 15"/>
          <p:cNvSpPr/>
          <p:nvPr/>
        </p:nvSpPr>
        <p:spPr>
          <a:xfrm>
            <a:off x="4130348" y="5940485"/>
            <a:ext cx="20671936" cy="464908"/>
          </a:xfrm>
          <a:prstGeom prst="rect">
            <a:avLst/>
          </a:prstGeom>
        </p:spPr>
        <p:txBody>
          <a:bodyPr wrap="square">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293812" algn="l" rtl="0" fontAlgn="base">
              <a:spcBef>
                <a:spcPct val="0"/>
              </a:spcBef>
              <a:spcAft>
                <a:spcPct val="0"/>
              </a:spcAft>
              <a:defRPr sz="2400" kern="1200">
                <a:solidFill>
                  <a:schemeClr val="tx1"/>
                </a:solidFill>
                <a:latin typeface="Times New Roman" pitchFamily="18" charset="0"/>
                <a:ea typeface="+mn-ea"/>
                <a:cs typeface="+mn-cs"/>
              </a:defRPr>
            </a:lvl2pPr>
            <a:lvl3pPr marL="587620" algn="l" rtl="0" fontAlgn="base">
              <a:spcBef>
                <a:spcPct val="0"/>
              </a:spcBef>
              <a:spcAft>
                <a:spcPct val="0"/>
              </a:spcAft>
              <a:defRPr sz="2400" kern="1200">
                <a:solidFill>
                  <a:schemeClr val="tx1"/>
                </a:solidFill>
                <a:latin typeface="Times New Roman" pitchFamily="18" charset="0"/>
                <a:ea typeface="+mn-ea"/>
                <a:cs typeface="+mn-cs"/>
              </a:defRPr>
            </a:lvl3pPr>
            <a:lvl4pPr marL="881436" algn="l" rtl="0" fontAlgn="base">
              <a:spcBef>
                <a:spcPct val="0"/>
              </a:spcBef>
              <a:spcAft>
                <a:spcPct val="0"/>
              </a:spcAft>
              <a:defRPr sz="2400" kern="1200">
                <a:solidFill>
                  <a:schemeClr val="tx1"/>
                </a:solidFill>
                <a:latin typeface="Times New Roman" pitchFamily="18" charset="0"/>
                <a:ea typeface="+mn-ea"/>
                <a:cs typeface="+mn-cs"/>
              </a:defRPr>
            </a:lvl4pPr>
            <a:lvl5pPr marL="1175243" algn="l" rtl="0" fontAlgn="base">
              <a:spcBef>
                <a:spcPct val="0"/>
              </a:spcBef>
              <a:spcAft>
                <a:spcPct val="0"/>
              </a:spcAft>
              <a:defRPr sz="2400" kern="1200">
                <a:solidFill>
                  <a:schemeClr val="tx1"/>
                </a:solidFill>
                <a:latin typeface="Times New Roman" pitchFamily="18" charset="0"/>
                <a:ea typeface="+mn-ea"/>
                <a:cs typeface="+mn-cs"/>
              </a:defRPr>
            </a:lvl5pPr>
            <a:lvl6pPr marL="1469055" algn="l" defTabSz="587620" rtl="0" eaLnBrk="1" latinLnBrk="0" hangingPunct="1">
              <a:defRPr sz="2400" kern="1200">
                <a:solidFill>
                  <a:schemeClr val="tx1"/>
                </a:solidFill>
                <a:latin typeface="Times New Roman" pitchFamily="18" charset="0"/>
                <a:ea typeface="+mn-ea"/>
                <a:cs typeface="+mn-cs"/>
              </a:defRPr>
            </a:lvl6pPr>
            <a:lvl7pPr marL="1762867" algn="l" defTabSz="587620" rtl="0" eaLnBrk="1" latinLnBrk="0" hangingPunct="1">
              <a:defRPr sz="2400" kern="1200">
                <a:solidFill>
                  <a:schemeClr val="tx1"/>
                </a:solidFill>
                <a:latin typeface="Times New Roman" pitchFamily="18" charset="0"/>
                <a:ea typeface="+mn-ea"/>
                <a:cs typeface="+mn-cs"/>
              </a:defRPr>
            </a:lvl7pPr>
            <a:lvl8pPr marL="2056675" algn="l" defTabSz="587620" rtl="0" eaLnBrk="1" latinLnBrk="0" hangingPunct="1">
              <a:defRPr sz="2400" kern="1200">
                <a:solidFill>
                  <a:schemeClr val="tx1"/>
                </a:solidFill>
                <a:latin typeface="Times New Roman" pitchFamily="18" charset="0"/>
                <a:ea typeface="+mn-ea"/>
                <a:cs typeface="+mn-cs"/>
              </a:defRPr>
            </a:lvl8pPr>
            <a:lvl9pPr marL="2350487" algn="l" defTabSz="587620" rtl="0" eaLnBrk="1" latinLnBrk="0" hangingPunct="1">
              <a:defRPr sz="2400" kern="1200">
                <a:solidFill>
                  <a:schemeClr val="tx1"/>
                </a:solidFill>
                <a:latin typeface="Times New Roman" pitchFamily="18" charset="0"/>
                <a:ea typeface="+mn-ea"/>
                <a:cs typeface="+mn-cs"/>
              </a:defRPr>
            </a:lvl9pPr>
          </a:lstStyle>
          <a:p>
            <a:r>
              <a:rPr lang="en-US" sz="2417" baseline="30000" dirty="0"/>
              <a:t>1</a:t>
            </a:r>
            <a:r>
              <a:rPr lang="en-US" sz="2417" dirty="0"/>
              <a:t> Indiana University School of Health and Human Sciences</a:t>
            </a:r>
            <a:r>
              <a:rPr lang="en-US" sz="2417" baseline="30000" dirty="0"/>
              <a:t> 2</a:t>
            </a:r>
            <a:r>
              <a:rPr lang="en-US" sz="2417" dirty="0"/>
              <a:t>The Ohio State University College of Nursing, </a:t>
            </a:r>
            <a:r>
              <a:rPr lang="en-US" sz="2417" baseline="30000" dirty="0"/>
              <a:t>3</a:t>
            </a:r>
            <a:r>
              <a:rPr lang="en-US" sz="2417" dirty="0"/>
              <a:t>Indiana University School of Medicine</a:t>
            </a:r>
          </a:p>
        </p:txBody>
      </p:sp>
      <p:sp>
        <p:nvSpPr>
          <p:cNvPr id="17" name="Rectangle 16"/>
          <p:cNvSpPr/>
          <p:nvPr/>
        </p:nvSpPr>
        <p:spPr>
          <a:xfrm>
            <a:off x="4139049" y="4092702"/>
            <a:ext cx="21277116" cy="1767196"/>
          </a:xfrm>
          <a:prstGeom prst="rect">
            <a:avLst/>
          </a:prstGeom>
        </p:spPr>
        <p:txBody>
          <a:bodyPr wrap="square" lIns="92622" tIns="46311" rIns="92622" bIns="46311" anchor="t">
            <a:spAutoFit/>
          </a:bodyPr>
          <a:lstStyle/>
          <a:p>
            <a:r>
              <a:rPr lang="en-US" sz="5438" dirty="0">
                <a:latin typeface="Calibri" panose="020F0502020204030204" pitchFamily="34" charset="0"/>
                <a:cs typeface="Calibri" panose="020F0502020204030204" pitchFamily="34" charset="0"/>
              </a:rPr>
              <a:t>Tarah J. Ballinger</a:t>
            </a:r>
            <a:r>
              <a:rPr lang="en-US" sz="5438" baseline="30000" dirty="0">
                <a:latin typeface="Calibri" panose="020F0502020204030204" pitchFamily="34" charset="0"/>
                <a:cs typeface="Calibri" panose="020F0502020204030204" pitchFamily="34" charset="0"/>
              </a:rPr>
              <a:t>3</a:t>
            </a:r>
            <a:r>
              <a:rPr lang="en-US" sz="5438" dirty="0">
                <a:latin typeface="Calibri" panose="020F0502020204030204" pitchFamily="34" charset="0"/>
                <a:cs typeface="Calibri" panose="020F0502020204030204" pitchFamily="34" charset="0"/>
              </a:rPr>
              <a:t>, Donya Nemati</a:t>
            </a:r>
            <a:r>
              <a:rPr lang="en-US" sz="5438" baseline="30000" dirty="0">
                <a:latin typeface="Calibri" panose="020F0502020204030204" pitchFamily="34" charset="0"/>
                <a:cs typeface="Calibri" panose="020F0502020204030204" pitchFamily="34" charset="0"/>
              </a:rPr>
              <a:t>2</a:t>
            </a:r>
            <a:r>
              <a:rPr lang="en-US" sz="5438" dirty="0">
                <a:latin typeface="Calibri" panose="020F0502020204030204" pitchFamily="34" charset="0"/>
                <a:cs typeface="Calibri" panose="020F0502020204030204" pitchFamily="34" charset="0"/>
              </a:rPr>
              <a:t>, Niraj Shah</a:t>
            </a:r>
            <a:r>
              <a:rPr lang="en-US" sz="5438" baseline="30000" dirty="0">
                <a:latin typeface="Calibri" panose="020F0502020204030204" pitchFamily="34" charset="0"/>
                <a:cs typeface="Calibri" panose="020F0502020204030204" pitchFamily="34" charset="0"/>
              </a:rPr>
              <a:t>3</a:t>
            </a:r>
            <a:r>
              <a:rPr lang="en-US" sz="5438" dirty="0">
                <a:latin typeface="Calibri" panose="020F0502020204030204" pitchFamily="34" charset="0"/>
                <a:cs typeface="Calibri" panose="020F0502020204030204" pitchFamily="34" charset="0"/>
              </a:rPr>
              <a:t>, Danielle Halsey</a:t>
            </a:r>
            <a:r>
              <a:rPr lang="en-US" sz="5438" baseline="30000" dirty="0">
                <a:latin typeface="Calibri" panose="020F0502020204030204" pitchFamily="34" charset="0"/>
                <a:cs typeface="Calibri" panose="020F0502020204030204" pitchFamily="34" charset="0"/>
              </a:rPr>
              <a:t>3</a:t>
            </a:r>
            <a:r>
              <a:rPr lang="en-US" sz="5438" dirty="0">
                <a:latin typeface="Calibri" panose="020F0502020204030204" pitchFamily="34" charset="0"/>
                <a:cs typeface="Calibri" panose="020F0502020204030204" pitchFamily="34" charset="0"/>
              </a:rPr>
              <a:t>, Navin Kaushal</a:t>
            </a:r>
            <a:r>
              <a:rPr lang="en-US" sz="5438" baseline="30000" dirty="0">
                <a:latin typeface="Calibri" panose="020F0502020204030204" pitchFamily="34" charset="0"/>
                <a:cs typeface="Calibri" panose="020F0502020204030204" pitchFamily="34" charset="0"/>
              </a:rPr>
              <a:t>1</a:t>
            </a:r>
            <a:endParaRPr lang="en-US" sz="5438" b="1" baseline="30000" dirty="0">
              <a:solidFill>
                <a:schemeClr val="bg2">
                  <a:lumMod val="25000"/>
                </a:schemeClr>
              </a:solidFill>
              <a:latin typeface="Calibri" panose="020F0502020204030204" pitchFamily="34" charset="0"/>
              <a:ea typeface="Calibri"/>
              <a:cs typeface="Calibri" panose="020F0502020204030204" pitchFamily="34" charset="0"/>
            </a:endParaRPr>
          </a:p>
        </p:txBody>
      </p:sp>
      <p:sp>
        <p:nvSpPr>
          <p:cNvPr id="53" name="TextBox 52"/>
          <p:cNvSpPr txBox="1"/>
          <p:nvPr/>
        </p:nvSpPr>
        <p:spPr>
          <a:xfrm>
            <a:off x="533962" y="8614556"/>
            <a:ext cx="20508293" cy="5912516"/>
          </a:xfrm>
          <a:prstGeom prst="rect">
            <a:avLst/>
          </a:prstGeom>
          <a:noFill/>
        </p:spPr>
        <p:txBody>
          <a:bodyPr wrap="square" rtlCol="0">
            <a:spAutoFit/>
          </a:bodyPr>
          <a:lstStyle/>
          <a:p>
            <a:pPr marL="540464" indent="-540464">
              <a:buFont typeface="Arial"/>
              <a:buChar char="•"/>
            </a:pPr>
            <a:r>
              <a:rPr lang="en-US" sz="3782" dirty="0">
                <a:solidFill>
                  <a:schemeClr val="bg2">
                    <a:lumMod val="25000"/>
                  </a:schemeClr>
                </a:solidFill>
                <a:latin typeface="Calibri" panose="020F0502020204030204" pitchFamily="34" charset="0"/>
                <a:cs typeface="Calibri" panose="020F0502020204030204" pitchFamily="34" charset="0"/>
              </a:rPr>
              <a:t>Prospective trials support the positive impact of exercise on cardiorespiratory fitness (CRF), physical functioning, and muscle mass in patients with early-stage breast cancer.</a:t>
            </a:r>
          </a:p>
          <a:p>
            <a:pPr marL="540464" indent="-540464">
              <a:buFont typeface="Arial"/>
              <a:buChar char="•"/>
            </a:pPr>
            <a:r>
              <a:rPr lang="en-US" sz="3782" dirty="0">
                <a:solidFill>
                  <a:schemeClr val="bg2">
                    <a:lumMod val="25000"/>
                  </a:schemeClr>
                </a:solidFill>
                <a:latin typeface="Calibri" panose="020F0502020204030204" pitchFamily="34" charset="0"/>
                <a:cs typeface="Calibri" panose="020F0502020204030204" pitchFamily="34" charset="0"/>
              </a:rPr>
              <a:t>CRF is a predictor of worse cancer- specific survival, and there is a high prevalence of physical impairment and sarcopenia in patients with MBC, both associated with worse quality of life and survival.</a:t>
            </a:r>
          </a:p>
          <a:p>
            <a:pPr marL="540464" indent="-540464">
              <a:buFont typeface="Arial"/>
              <a:buChar char="•"/>
            </a:pPr>
            <a:r>
              <a:rPr lang="en-US" sz="3782" dirty="0">
                <a:solidFill>
                  <a:schemeClr val="bg2">
                    <a:lumMod val="25000"/>
                  </a:schemeClr>
                </a:solidFill>
                <a:latin typeface="Calibri" panose="020F0502020204030204" pitchFamily="34" charset="0"/>
                <a:cs typeface="Calibri" panose="020F0502020204030204" pitchFamily="34" charset="0"/>
              </a:rPr>
              <a:t>Patients with indolent MBC are well-positioned to participate in and benefit from an exercise program.</a:t>
            </a:r>
          </a:p>
          <a:p>
            <a:pPr marL="540464" indent="-540464">
              <a:buFont typeface="Arial"/>
              <a:buChar char="•"/>
            </a:pPr>
            <a:r>
              <a:rPr lang="en-US" sz="3782" dirty="0">
                <a:solidFill>
                  <a:schemeClr val="bg2">
                    <a:lumMod val="25000"/>
                  </a:schemeClr>
                </a:solidFill>
                <a:latin typeface="Calibri" panose="020F0502020204030204" pitchFamily="34" charset="0"/>
                <a:ea typeface="Calibri" charset="0"/>
                <a:cs typeface="Calibri" panose="020F0502020204030204" pitchFamily="34" charset="0"/>
              </a:rPr>
              <a:t>MBC has heterogeneous trajectories; prior work suggesting limited feasibility or efficacy of exercise has been primarily in patients receiving chemotherapy or who have more rapidly progressing disease.</a:t>
            </a:r>
          </a:p>
          <a:p>
            <a:pPr marL="540464" indent="-540464">
              <a:buFont typeface="Arial"/>
              <a:buChar char="•"/>
            </a:pPr>
            <a:endParaRPr lang="en-US" sz="3782" b="1" dirty="0">
              <a:solidFill>
                <a:schemeClr val="bg2">
                  <a:lumMod val="25000"/>
                </a:schemeClr>
              </a:solidFill>
              <a:latin typeface="Calibri" panose="020F0502020204030204" pitchFamily="34" charset="0"/>
              <a:ea typeface="Calibri" charset="0"/>
              <a:cs typeface="Calibri" panose="020F0502020204030204" pitchFamily="34" charset="0"/>
            </a:endParaRPr>
          </a:p>
        </p:txBody>
      </p:sp>
      <p:sp>
        <p:nvSpPr>
          <p:cNvPr id="37" name="TextBox 36"/>
          <p:cNvSpPr txBox="1"/>
          <p:nvPr/>
        </p:nvSpPr>
        <p:spPr>
          <a:xfrm>
            <a:off x="150975" y="6569224"/>
            <a:ext cx="9128225" cy="582099"/>
          </a:xfrm>
          <a:prstGeom prst="rect">
            <a:avLst/>
          </a:prstGeom>
          <a:noFill/>
        </p:spPr>
        <p:txBody>
          <a:bodyPr wrap="square" lIns="144129" tIns="72065" rIns="144129" bIns="72065" rtlCol="0" anchor="t">
            <a:spAutoFit/>
          </a:bodyPr>
          <a:lstStyle/>
          <a:p>
            <a:r>
              <a:rPr lang="en-US" sz="2837" dirty="0">
                <a:solidFill>
                  <a:schemeClr val="bg2">
                    <a:lumMod val="25000"/>
                  </a:schemeClr>
                </a:solidFill>
                <a:latin typeface="Calibri"/>
                <a:ea typeface="Calibri"/>
                <a:cs typeface="Calibri"/>
              </a:rPr>
              <a:t>Contact: </a:t>
            </a:r>
            <a:r>
              <a:rPr lang="en-US" sz="2837" dirty="0" err="1">
                <a:solidFill>
                  <a:schemeClr val="bg2">
                    <a:lumMod val="25000"/>
                  </a:schemeClr>
                </a:solidFill>
                <a:latin typeface="Calibri"/>
                <a:ea typeface="Calibri"/>
                <a:cs typeface="Calibri"/>
              </a:rPr>
              <a:t>tarahb@iu.edu</a:t>
            </a:r>
            <a:r>
              <a:rPr lang="en-US" sz="2837" dirty="0">
                <a:solidFill>
                  <a:schemeClr val="bg2">
                    <a:lumMod val="25000"/>
                  </a:schemeClr>
                </a:solidFill>
                <a:latin typeface="Calibri"/>
                <a:ea typeface="Calibri"/>
                <a:cs typeface="Calibri"/>
              </a:rPr>
              <a:t>; </a:t>
            </a:r>
            <a:r>
              <a:rPr lang="en-US" sz="2837" dirty="0">
                <a:solidFill>
                  <a:schemeClr val="bg2">
                    <a:lumMod val="25000"/>
                  </a:schemeClr>
                </a:solidFill>
                <a:latin typeface="Calibri"/>
                <a:ea typeface="Calibri"/>
                <a:cs typeface="Times New Roman"/>
              </a:rPr>
              <a:t>NCT05468034</a:t>
            </a:r>
          </a:p>
        </p:txBody>
      </p:sp>
      <p:sp>
        <p:nvSpPr>
          <p:cNvPr id="48" name="Text Box 235"/>
          <p:cNvSpPr txBox="1">
            <a:spLocks noChangeArrowheads="1"/>
          </p:cNvSpPr>
          <p:nvPr/>
        </p:nvSpPr>
        <p:spPr bwMode="auto">
          <a:xfrm>
            <a:off x="533961" y="17602204"/>
            <a:ext cx="29245993" cy="920014"/>
          </a:xfrm>
          <a:prstGeom prst="rect">
            <a:avLst/>
          </a:prstGeom>
          <a:solidFill>
            <a:schemeClr val="bg2">
              <a:lumMod val="25000"/>
              <a:alpha val="90000"/>
            </a:schemeClr>
          </a:solidFill>
          <a:ln w="9525">
            <a:solidFill>
              <a:srgbClr val="1E355E"/>
            </a:solidFill>
            <a:miter lim="800000"/>
            <a:headEnd/>
            <a:tailEnd/>
          </a:ln>
        </p:spPr>
        <p:txBody>
          <a:bodyPr wrap="square" lIns="46311" tIns="23155" rIns="46311" bIns="23155">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293812" algn="l" rtl="0" fontAlgn="base">
              <a:spcBef>
                <a:spcPct val="0"/>
              </a:spcBef>
              <a:spcAft>
                <a:spcPct val="0"/>
              </a:spcAft>
              <a:defRPr sz="2400" kern="1200">
                <a:solidFill>
                  <a:schemeClr val="tx1"/>
                </a:solidFill>
                <a:latin typeface="Times New Roman" pitchFamily="18" charset="0"/>
                <a:ea typeface="+mn-ea"/>
                <a:cs typeface="+mn-cs"/>
              </a:defRPr>
            </a:lvl2pPr>
            <a:lvl3pPr marL="587620" algn="l" rtl="0" fontAlgn="base">
              <a:spcBef>
                <a:spcPct val="0"/>
              </a:spcBef>
              <a:spcAft>
                <a:spcPct val="0"/>
              </a:spcAft>
              <a:defRPr sz="2400" kern="1200">
                <a:solidFill>
                  <a:schemeClr val="tx1"/>
                </a:solidFill>
                <a:latin typeface="Times New Roman" pitchFamily="18" charset="0"/>
                <a:ea typeface="+mn-ea"/>
                <a:cs typeface="+mn-cs"/>
              </a:defRPr>
            </a:lvl3pPr>
            <a:lvl4pPr marL="881436" algn="l" rtl="0" fontAlgn="base">
              <a:spcBef>
                <a:spcPct val="0"/>
              </a:spcBef>
              <a:spcAft>
                <a:spcPct val="0"/>
              </a:spcAft>
              <a:defRPr sz="2400" kern="1200">
                <a:solidFill>
                  <a:schemeClr val="tx1"/>
                </a:solidFill>
                <a:latin typeface="Times New Roman" pitchFamily="18" charset="0"/>
                <a:ea typeface="+mn-ea"/>
                <a:cs typeface="+mn-cs"/>
              </a:defRPr>
            </a:lvl4pPr>
            <a:lvl5pPr marL="1175243" algn="l" rtl="0" fontAlgn="base">
              <a:spcBef>
                <a:spcPct val="0"/>
              </a:spcBef>
              <a:spcAft>
                <a:spcPct val="0"/>
              </a:spcAft>
              <a:defRPr sz="2400" kern="1200">
                <a:solidFill>
                  <a:schemeClr val="tx1"/>
                </a:solidFill>
                <a:latin typeface="Times New Roman" pitchFamily="18" charset="0"/>
                <a:ea typeface="+mn-ea"/>
                <a:cs typeface="+mn-cs"/>
              </a:defRPr>
            </a:lvl5pPr>
            <a:lvl6pPr marL="1469055" algn="l" defTabSz="587620" rtl="0" eaLnBrk="1" latinLnBrk="0" hangingPunct="1">
              <a:defRPr sz="2400" kern="1200">
                <a:solidFill>
                  <a:schemeClr val="tx1"/>
                </a:solidFill>
                <a:latin typeface="Times New Roman" pitchFamily="18" charset="0"/>
                <a:ea typeface="+mn-ea"/>
                <a:cs typeface="+mn-cs"/>
              </a:defRPr>
            </a:lvl6pPr>
            <a:lvl7pPr marL="1762867" algn="l" defTabSz="587620" rtl="0" eaLnBrk="1" latinLnBrk="0" hangingPunct="1">
              <a:defRPr sz="2400" kern="1200">
                <a:solidFill>
                  <a:schemeClr val="tx1"/>
                </a:solidFill>
                <a:latin typeface="Times New Roman" pitchFamily="18" charset="0"/>
                <a:ea typeface="+mn-ea"/>
                <a:cs typeface="+mn-cs"/>
              </a:defRPr>
            </a:lvl7pPr>
            <a:lvl8pPr marL="2056675" algn="l" defTabSz="587620" rtl="0" eaLnBrk="1" latinLnBrk="0" hangingPunct="1">
              <a:defRPr sz="2400" kern="1200">
                <a:solidFill>
                  <a:schemeClr val="tx1"/>
                </a:solidFill>
                <a:latin typeface="Times New Roman" pitchFamily="18" charset="0"/>
                <a:ea typeface="+mn-ea"/>
                <a:cs typeface="+mn-cs"/>
              </a:defRPr>
            </a:lvl8pPr>
            <a:lvl9pPr marL="2350487" algn="l" defTabSz="587620" rtl="0" eaLnBrk="1" latinLnBrk="0" hangingPunct="1">
              <a:defRPr sz="2400" kern="1200">
                <a:solidFill>
                  <a:schemeClr val="tx1"/>
                </a:solidFill>
                <a:latin typeface="Times New Roman" pitchFamily="18" charset="0"/>
                <a:ea typeface="+mn-ea"/>
                <a:cs typeface="+mn-cs"/>
              </a:defRPr>
            </a:lvl9pPr>
          </a:lstStyle>
          <a:p>
            <a:pPr algn="ctr"/>
            <a:r>
              <a:rPr lang="en-US" sz="5674" b="1" dirty="0">
                <a:solidFill>
                  <a:schemeClr val="bg1"/>
                </a:solidFill>
                <a:latin typeface="Calibri" pitchFamily="34" charset="0"/>
              </a:rPr>
              <a:t>METHODS</a:t>
            </a:r>
          </a:p>
        </p:txBody>
      </p:sp>
      <p:sp>
        <p:nvSpPr>
          <p:cNvPr id="25" name="TextBox 24"/>
          <p:cNvSpPr txBox="1"/>
          <p:nvPr/>
        </p:nvSpPr>
        <p:spPr>
          <a:xfrm>
            <a:off x="8155405" y="19284262"/>
            <a:ext cx="14718060" cy="7659488"/>
          </a:xfrm>
          <a:prstGeom prst="rect">
            <a:avLst/>
          </a:prstGeom>
          <a:noFill/>
        </p:spPr>
        <p:txBody>
          <a:bodyPr wrap="square" rtlCol="0">
            <a:spAutoFit/>
          </a:bodyPr>
          <a:lstStyle/>
          <a:p>
            <a:pPr marL="540464" indent="-540464">
              <a:buFont typeface="Arial"/>
              <a:buChar char="•"/>
            </a:pPr>
            <a:r>
              <a:rPr lang="en-US" sz="3782" dirty="0">
                <a:solidFill>
                  <a:schemeClr val="bg2">
                    <a:lumMod val="25000"/>
                  </a:schemeClr>
                </a:solidFill>
                <a:latin typeface="Calibri" panose="020F0502020204030204" pitchFamily="34" charset="0"/>
                <a:cs typeface="Calibri" panose="020F0502020204030204" pitchFamily="34" charset="0"/>
              </a:rPr>
              <a:t>Eligible participants who agreed to participate </a:t>
            </a:r>
            <a:r>
              <a:rPr lang="en-US" sz="3782" u="sng" dirty="0">
                <a:solidFill>
                  <a:schemeClr val="bg2">
                    <a:lumMod val="25000"/>
                  </a:schemeClr>
                </a:solidFill>
                <a:latin typeface="Calibri" panose="020F0502020204030204" pitchFamily="34" charset="0"/>
                <a:cs typeface="Calibri" panose="020F0502020204030204" pitchFamily="34" charset="0"/>
              </a:rPr>
              <a:t>(intenders</a:t>
            </a:r>
            <a:r>
              <a:rPr lang="en-US" sz="3782" dirty="0">
                <a:solidFill>
                  <a:schemeClr val="bg2">
                    <a:lumMod val="25000"/>
                  </a:schemeClr>
                </a:solidFill>
                <a:latin typeface="Calibri" panose="020F0502020204030204" pitchFamily="34" charset="0"/>
                <a:cs typeface="Calibri" panose="020F0502020204030204" pitchFamily="34" charset="0"/>
              </a:rPr>
              <a:t>) were compared to those who declined participation but still agreed to complete a baseline survey (</a:t>
            </a:r>
            <a:r>
              <a:rPr lang="en-US" sz="3782" u="sng" dirty="0">
                <a:solidFill>
                  <a:schemeClr val="bg2">
                    <a:lumMod val="25000"/>
                  </a:schemeClr>
                </a:solidFill>
                <a:latin typeface="Calibri" panose="020F0502020204030204" pitchFamily="34" charset="0"/>
                <a:cs typeface="Calibri" panose="020F0502020204030204" pitchFamily="34" charset="0"/>
              </a:rPr>
              <a:t>non-intenders</a:t>
            </a:r>
            <a:r>
              <a:rPr lang="en-US" sz="3782" dirty="0">
                <a:solidFill>
                  <a:schemeClr val="bg2">
                    <a:lumMod val="25000"/>
                  </a:schemeClr>
                </a:solidFill>
                <a:latin typeface="Calibri" panose="020F0502020204030204" pitchFamily="34" charset="0"/>
                <a:cs typeface="Calibri" panose="020F0502020204030204" pitchFamily="34" charset="0"/>
              </a:rPr>
              <a:t>) using t-test or MANOVA analysis (p&lt;0.05 significant).</a:t>
            </a:r>
          </a:p>
          <a:p>
            <a:pPr marL="540464" indent="-540464">
              <a:buFont typeface="Arial"/>
              <a:buChar char="•"/>
            </a:pPr>
            <a:r>
              <a:rPr lang="en-US" sz="3782" dirty="0">
                <a:solidFill>
                  <a:schemeClr val="bg2">
                    <a:lumMod val="25000"/>
                  </a:schemeClr>
                </a:solidFill>
                <a:latin typeface="Calibri" panose="020F0502020204030204" pitchFamily="34" charset="0"/>
                <a:cs typeface="Calibri" panose="020F0502020204030204" pitchFamily="34" charset="0"/>
              </a:rPr>
              <a:t>Survey components included:</a:t>
            </a:r>
          </a:p>
          <a:p>
            <a:pPr marL="856127" lvl="1" indent="-575501">
              <a:buFontTx/>
              <a:buChar char="-"/>
            </a:pPr>
            <a:r>
              <a:rPr lang="en-US" sz="3782" dirty="0">
                <a:solidFill>
                  <a:schemeClr val="bg2">
                    <a:lumMod val="25000"/>
                  </a:schemeClr>
                </a:solidFill>
                <a:latin typeface="Calibri" panose="020F0502020204030204" pitchFamily="34" charset="0"/>
                <a:cs typeface="Calibri" panose="020F0502020204030204" pitchFamily="34" charset="0"/>
              </a:rPr>
              <a:t>International Physical Activity Questionnaire (IPAQ)</a:t>
            </a:r>
          </a:p>
          <a:p>
            <a:pPr marL="856127" lvl="1" indent="-575501">
              <a:buFontTx/>
              <a:buChar char="-"/>
            </a:pPr>
            <a:r>
              <a:rPr lang="en-US" sz="3782" dirty="0">
                <a:solidFill>
                  <a:schemeClr val="bg2">
                    <a:lumMod val="25000"/>
                  </a:schemeClr>
                </a:solidFill>
                <a:latin typeface="Calibri" panose="020F0502020204030204" pitchFamily="34" charset="0"/>
                <a:cs typeface="Calibri" panose="020F0502020204030204" pitchFamily="34" charset="0"/>
              </a:rPr>
              <a:t>PROMIS 29 v2.1 physical function, anxiety, depression, pain interference, and fatigue</a:t>
            </a:r>
          </a:p>
          <a:p>
            <a:pPr marL="856127" lvl="1" indent="-575501">
              <a:buFontTx/>
              <a:buChar char="-"/>
            </a:pPr>
            <a:r>
              <a:rPr lang="en-US" sz="3782" dirty="0">
                <a:solidFill>
                  <a:schemeClr val="bg2">
                    <a:lumMod val="25000"/>
                  </a:schemeClr>
                </a:solidFill>
                <a:latin typeface="Calibri" panose="020F0502020204030204" pitchFamily="34" charset="0"/>
                <a:cs typeface="Calibri" panose="020F0502020204030204" pitchFamily="34" charset="0"/>
              </a:rPr>
              <a:t>Validated response scales for constructs of reflective processes in the M-PAC model, social norms, and perceived behavioral control</a:t>
            </a:r>
          </a:p>
          <a:p>
            <a:pPr lvl="1"/>
            <a:r>
              <a:rPr lang="en-US" sz="3782" dirty="0">
                <a:solidFill>
                  <a:schemeClr val="bg2">
                    <a:lumMod val="25000"/>
                  </a:schemeClr>
                </a:solidFill>
                <a:latin typeface="Calibri" panose="020F0502020204030204" pitchFamily="34" charset="0"/>
                <a:cs typeface="Calibri" panose="020F0502020204030204" pitchFamily="34" charset="0"/>
              </a:rPr>
              <a:t> </a:t>
            </a:r>
          </a:p>
          <a:p>
            <a:pPr marL="821091" lvl="1" indent="-540464">
              <a:buFont typeface="Arial"/>
              <a:buChar char="•"/>
            </a:pPr>
            <a:endParaRPr lang="en-US" sz="3782" dirty="0">
              <a:solidFill>
                <a:schemeClr val="bg2">
                  <a:lumMod val="25000"/>
                </a:schemeClr>
              </a:solidFill>
              <a:latin typeface="Calibri" panose="020F0502020204030204" pitchFamily="34" charset="0"/>
              <a:cs typeface="Calibri" panose="020F0502020204030204" pitchFamily="34" charset="0"/>
            </a:endParaRPr>
          </a:p>
          <a:p>
            <a:pPr marL="540464" indent="-540464">
              <a:buFont typeface="Arial"/>
              <a:buChar char="•"/>
            </a:pPr>
            <a:endParaRPr lang="en-US" sz="3782" dirty="0">
              <a:solidFill>
                <a:schemeClr val="bg2">
                  <a:lumMod val="25000"/>
                </a:schemeClr>
              </a:solidFill>
              <a:latin typeface="Calibri" panose="020F0502020204030204" pitchFamily="34" charset="0"/>
              <a:cs typeface="Calibri" panose="020F0502020204030204" pitchFamily="34" charset="0"/>
            </a:endParaRPr>
          </a:p>
        </p:txBody>
      </p:sp>
      <p:sp>
        <p:nvSpPr>
          <p:cNvPr id="13" name="Text Box 86">
            <a:extLst>
              <a:ext uri="{FF2B5EF4-FFF2-40B4-BE49-F238E27FC236}">
                <a16:creationId xmlns:a16="http://schemas.microsoft.com/office/drawing/2014/main" id="{74ADAC98-6C0D-AA66-086A-6EF059765B42}"/>
              </a:ext>
            </a:extLst>
          </p:cNvPr>
          <p:cNvSpPr txBox="1">
            <a:spLocks noChangeArrowheads="1"/>
          </p:cNvSpPr>
          <p:nvPr/>
        </p:nvSpPr>
        <p:spPr bwMode="auto">
          <a:xfrm>
            <a:off x="17457282" y="27273406"/>
            <a:ext cx="12444057" cy="15146196"/>
          </a:xfrm>
          <a:prstGeom prst="rect">
            <a:avLst/>
          </a:prstGeom>
          <a:solidFill>
            <a:schemeClr val="bg2">
              <a:lumMod val="25000"/>
              <a:alpha val="90000"/>
            </a:schemeClr>
          </a:solidFill>
          <a:ln w="9525">
            <a:solidFill>
              <a:srgbClr val="1E355E"/>
            </a:solidFill>
            <a:miter lim="800000"/>
            <a:headEnd/>
            <a:tailEnd/>
          </a:ln>
        </p:spPr>
        <p:txBody>
          <a:bodyPr wrap="square" lIns="46311" tIns="23155" rIns="46311" bIns="23155">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293812" algn="l" rtl="0" fontAlgn="base">
              <a:spcBef>
                <a:spcPct val="0"/>
              </a:spcBef>
              <a:spcAft>
                <a:spcPct val="0"/>
              </a:spcAft>
              <a:defRPr sz="2400" kern="1200">
                <a:solidFill>
                  <a:schemeClr val="tx1"/>
                </a:solidFill>
                <a:latin typeface="Times New Roman" pitchFamily="18" charset="0"/>
                <a:ea typeface="+mn-ea"/>
                <a:cs typeface="+mn-cs"/>
              </a:defRPr>
            </a:lvl2pPr>
            <a:lvl3pPr marL="587620" algn="l" rtl="0" fontAlgn="base">
              <a:spcBef>
                <a:spcPct val="0"/>
              </a:spcBef>
              <a:spcAft>
                <a:spcPct val="0"/>
              </a:spcAft>
              <a:defRPr sz="2400" kern="1200">
                <a:solidFill>
                  <a:schemeClr val="tx1"/>
                </a:solidFill>
                <a:latin typeface="Times New Roman" pitchFamily="18" charset="0"/>
                <a:ea typeface="+mn-ea"/>
                <a:cs typeface="+mn-cs"/>
              </a:defRPr>
            </a:lvl3pPr>
            <a:lvl4pPr marL="881436" algn="l" rtl="0" fontAlgn="base">
              <a:spcBef>
                <a:spcPct val="0"/>
              </a:spcBef>
              <a:spcAft>
                <a:spcPct val="0"/>
              </a:spcAft>
              <a:defRPr sz="2400" kern="1200">
                <a:solidFill>
                  <a:schemeClr val="tx1"/>
                </a:solidFill>
                <a:latin typeface="Times New Roman" pitchFamily="18" charset="0"/>
                <a:ea typeface="+mn-ea"/>
                <a:cs typeface="+mn-cs"/>
              </a:defRPr>
            </a:lvl4pPr>
            <a:lvl5pPr marL="1175243" algn="l" rtl="0" fontAlgn="base">
              <a:spcBef>
                <a:spcPct val="0"/>
              </a:spcBef>
              <a:spcAft>
                <a:spcPct val="0"/>
              </a:spcAft>
              <a:defRPr sz="2400" kern="1200">
                <a:solidFill>
                  <a:schemeClr val="tx1"/>
                </a:solidFill>
                <a:latin typeface="Times New Roman" pitchFamily="18" charset="0"/>
                <a:ea typeface="+mn-ea"/>
                <a:cs typeface="+mn-cs"/>
              </a:defRPr>
            </a:lvl5pPr>
            <a:lvl6pPr marL="1469055" algn="l" defTabSz="587620" rtl="0" eaLnBrk="1" latinLnBrk="0" hangingPunct="1">
              <a:defRPr sz="2400" kern="1200">
                <a:solidFill>
                  <a:schemeClr val="tx1"/>
                </a:solidFill>
                <a:latin typeface="Times New Roman" pitchFamily="18" charset="0"/>
                <a:ea typeface="+mn-ea"/>
                <a:cs typeface="+mn-cs"/>
              </a:defRPr>
            </a:lvl6pPr>
            <a:lvl7pPr marL="1762867" algn="l" defTabSz="587620" rtl="0" eaLnBrk="1" latinLnBrk="0" hangingPunct="1">
              <a:defRPr sz="2400" kern="1200">
                <a:solidFill>
                  <a:schemeClr val="tx1"/>
                </a:solidFill>
                <a:latin typeface="Times New Roman" pitchFamily="18" charset="0"/>
                <a:ea typeface="+mn-ea"/>
                <a:cs typeface="+mn-cs"/>
              </a:defRPr>
            </a:lvl7pPr>
            <a:lvl8pPr marL="2056675" algn="l" defTabSz="587620" rtl="0" eaLnBrk="1" latinLnBrk="0" hangingPunct="1">
              <a:defRPr sz="2400" kern="1200">
                <a:solidFill>
                  <a:schemeClr val="tx1"/>
                </a:solidFill>
                <a:latin typeface="Times New Roman" pitchFamily="18" charset="0"/>
                <a:ea typeface="+mn-ea"/>
                <a:cs typeface="+mn-cs"/>
              </a:defRPr>
            </a:lvl8pPr>
            <a:lvl9pPr marL="2350487" algn="l" defTabSz="587620" rtl="0" eaLnBrk="1" latinLnBrk="0" hangingPunct="1">
              <a:defRPr sz="2400" kern="1200">
                <a:solidFill>
                  <a:schemeClr val="tx1"/>
                </a:solidFill>
                <a:latin typeface="Times New Roman" pitchFamily="18" charset="0"/>
                <a:ea typeface="+mn-ea"/>
                <a:cs typeface="+mn-cs"/>
              </a:defRPr>
            </a:lvl9pPr>
          </a:lstStyle>
          <a:p>
            <a:pPr marL="2612133"/>
            <a:endParaRPr lang="en-US" sz="5438" b="1" dirty="0">
              <a:solidFill>
                <a:schemeClr val="bg1"/>
              </a:solidFill>
              <a:latin typeface="Calibri" pitchFamily="34" charset="0"/>
            </a:endParaRPr>
          </a:p>
          <a:p>
            <a:pPr marL="2612133"/>
            <a:r>
              <a:rPr lang="en-US" sz="5438" b="1" dirty="0">
                <a:solidFill>
                  <a:schemeClr val="bg1"/>
                </a:solidFill>
                <a:latin typeface="Calibri" pitchFamily="34" charset="0"/>
              </a:rPr>
              <a:t>Brief motivational interviewing may improve upfront uptake in this population, specifically targeting self-efficacy and social reinforcement, rather than exercise benefits alone.</a:t>
            </a:r>
          </a:p>
          <a:p>
            <a:pPr marL="2612133"/>
            <a:endParaRPr lang="en-US" sz="5438" b="1" dirty="0">
              <a:solidFill>
                <a:schemeClr val="bg1"/>
              </a:solidFill>
              <a:latin typeface="Calibri" pitchFamily="34" charset="0"/>
            </a:endParaRPr>
          </a:p>
          <a:p>
            <a:pPr marL="2612133"/>
            <a:r>
              <a:rPr lang="en-US" sz="5438" b="1" dirty="0">
                <a:solidFill>
                  <a:schemeClr val="bg1"/>
                </a:solidFill>
                <a:latin typeface="Calibri" pitchFamily="34" charset="0"/>
              </a:rPr>
              <a:t>Qualitative work will help further refine the intervention and its scalability.</a:t>
            </a:r>
          </a:p>
          <a:p>
            <a:pPr marL="2612133"/>
            <a:endParaRPr lang="en-US" sz="5438" b="1" dirty="0">
              <a:solidFill>
                <a:schemeClr val="bg1"/>
              </a:solidFill>
              <a:latin typeface="Calibri" pitchFamily="34" charset="0"/>
            </a:endParaRPr>
          </a:p>
          <a:p>
            <a:pPr marL="2612133"/>
            <a:r>
              <a:rPr lang="en-US" sz="5438" b="1" dirty="0">
                <a:solidFill>
                  <a:schemeClr val="bg1"/>
                </a:solidFill>
                <a:latin typeface="Calibri" pitchFamily="34" charset="0"/>
              </a:rPr>
              <a:t>This study highlights what can be learned from the other column of the CONSORT diagram that ‘opts out’ of participation in exercise research or programming. </a:t>
            </a:r>
          </a:p>
          <a:p>
            <a:endParaRPr lang="en-US" sz="5674" b="1" dirty="0">
              <a:solidFill>
                <a:schemeClr val="bg1"/>
              </a:solidFill>
              <a:latin typeface="Calibri" pitchFamily="34" charset="0"/>
            </a:endParaRPr>
          </a:p>
        </p:txBody>
      </p:sp>
      <p:pic>
        <p:nvPicPr>
          <p:cNvPr id="1028" name="Picture 4" descr="Indiana University School of Medicine - Wikipedia">
            <a:extLst>
              <a:ext uri="{FF2B5EF4-FFF2-40B4-BE49-F238E27FC236}">
                <a16:creationId xmlns:a16="http://schemas.microsoft.com/office/drawing/2014/main" id="{A3E52382-EB8F-DBB3-054F-3377D09201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677" y="352369"/>
            <a:ext cx="2058901" cy="198217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8" descr="IUPUI School of Health &amp; Human Sciences | Indianapolis IN">
            <a:extLst>
              <a:ext uri="{FF2B5EF4-FFF2-40B4-BE49-F238E27FC236}">
                <a16:creationId xmlns:a16="http://schemas.microsoft.com/office/drawing/2014/main" id="{78685C87-2545-BF76-D846-5D573B65FC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1677" y="2698040"/>
            <a:ext cx="1978226" cy="19782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CB5D7C0-9330-0C69-42DC-A0DAFBFB487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366692" y="8614556"/>
            <a:ext cx="8346139" cy="4516309"/>
          </a:xfrm>
          <a:prstGeom prst="rect">
            <a:avLst/>
          </a:prstGeom>
        </p:spPr>
      </p:pic>
      <p:sp>
        <p:nvSpPr>
          <p:cNvPr id="7" name="TextBox 6">
            <a:extLst>
              <a:ext uri="{FF2B5EF4-FFF2-40B4-BE49-F238E27FC236}">
                <a16:creationId xmlns:a16="http://schemas.microsoft.com/office/drawing/2014/main" id="{7BC96DFA-21CB-D105-2187-41F8E39196E6}"/>
              </a:ext>
            </a:extLst>
          </p:cNvPr>
          <p:cNvSpPr txBox="1"/>
          <p:nvPr/>
        </p:nvSpPr>
        <p:spPr>
          <a:xfrm>
            <a:off x="24802283" y="13160401"/>
            <a:ext cx="6445764" cy="464908"/>
          </a:xfrm>
          <a:prstGeom prst="rect">
            <a:avLst/>
          </a:prstGeom>
          <a:noFill/>
        </p:spPr>
        <p:txBody>
          <a:bodyPr wrap="square" rtlCol="0">
            <a:spAutoFit/>
          </a:bodyPr>
          <a:lstStyle/>
          <a:p>
            <a:r>
              <a:rPr lang="en-US" sz="2417" dirty="0"/>
              <a:t>Kin et al, </a:t>
            </a:r>
            <a:r>
              <a:rPr lang="en-US" sz="2417" i="1" dirty="0"/>
              <a:t>JCO Oncology Practice</a:t>
            </a:r>
            <a:r>
              <a:rPr lang="en-US" sz="2417" dirty="0"/>
              <a:t>, 2021</a:t>
            </a:r>
          </a:p>
        </p:txBody>
      </p:sp>
      <p:sp>
        <p:nvSpPr>
          <p:cNvPr id="9" name="5-Point Star 8">
            <a:extLst>
              <a:ext uri="{FF2B5EF4-FFF2-40B4-BE49-F238E27FC236}">
                <a16:creationId xmlns:a16="http://schemas.microsoft.com/office/drawing/2014/main" id="{3A4E7000-8FF4-D5DE-E270-82EB3FDCD15F}"/>
              </a:ext>
            </a:extLst>
          </p:cNvPr>
          <p:cNvSpPr/>
          <p:nvPr/>
        </p:nvSpPr>
        <p:spPr>
          <a:xfrm>
            <a:off x="22771696" y="9010679"/>
            <a:ext cx="588655" cy="520095"/>
          </a:xfrm>
          <a:prstGeom prst="star5">
            <a:avLst/>
          </a:prstGeom>
          <a:solidFill>
            <a:srgbClr val="EB07DF"/>
          </a:solidFill>
          <a:ln>
            <a:solidFill>
              <a:srgbClr val="EB07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1"/>
          </a:p>
        </p:txBody>
      </p:sp>
      <p:pic>
        <p:nvPicPr>
          <p:cNvPr id="5" name="Picture 4">
            <a:extLst>
              <a:ext uri="{FF2B5EF4-FFF2-40B4-BE49-F238E27FC236}">
                <a16:creationId xmlns:a16="http://schemas.microsoft.com/office/drawing/2014/main" id="{2DA7D30E-FA48-6989-13CB-8D389D7A74F8}"/>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1600" y="5039768"/>
            <a:ext cx="3151285" cy="1381809"/>
          </a:xfrm>
          <a:prstGeom prst="rect">
            <a:avLst/>
          </a:prstGeom>
        </p:spPr>
      </p:pic>
      <p:sp>
        <p:nvSpPr>
          <p:cNvPr id="12" name="TextBox 11">
            <a:extLst>
              <a:ext uri="{FF2B5EF4-FFF2-40B4-BE49-F238E27FC236}">
                <a16:creationId xmlns:a16="http://schemas.microsoft.com/office/drawing/2014/main" id="{91797A26-E4ED-0C96-6619-D58A55D1D198}"/>
              </a:ext>
            </a:extLst>
          </p:cNvPr>
          <p:cNvSpPr txBox="1"/>
          <p:nvPr/>
        </p:nvSpPr>
        <p:spPr>
          <a:xfrm>
            <a:off x="720288" y="14194374"/>
            <a:ext cx="29153614" cy="3130380"/>
          </a:xfrm>
          <a:prstGeom prst="rect">
            <a:avLst/>
          </a:prstGeom>
          <a:noFill/>
        </p:spPr>
        <p:txBody>
          <a:bodyPr wrap="square" rtlCol="0">
            <a:spAutoFit/>
          </a:bodyPr>
          <a:lstStyle/>
          <a:p>
            <a:r>
              <a:rPr lang="en-US" sz="4431" dirty="0">
                <a:solidFill>
                  <a:schemeClr val="bg2">
                    <a:lumMod val="25000"/>
                  </a:schemeClr>
                </a:solidFill>
                <a:latin typeface="Calibri" panose="020F0502020204030204" pitchFamily="34" charset="0"/>
                <a:cs typeface="Calibri" panose="020F0502020204030204" pitchFamily="34" charset="0"/>
              </a:rPr>
              <a:t>The </a:t>
            </a:r>
            <a:r>
              <a:rPr lang="en-US" sz="4431" dirty="0" err="1">
                <a:solidFill>
                  <a:schemeClr val="bg2">
                    <a:lumMod val="25000"/>
                  </a:schemeClr>
                </a:solidFill>
                <a:latin typeface="Calibri" panose="020F0502020204030204" pitchFamily="34" charset="0"/>
                <a:cs typeface="Calibri" panose="020F0502020204030204" pitchFamily="34" charset="0"/>
              </a:rPr>
              <a:t>EMBody</a:t>
            </a:r>
            <a:r>
              <a:rPr lang="en-US" sz="4431" dirty="0">
                <a:solidFill>
                  <a:schemeClr val="bg2">
                    <a:lumMod val="25000"/>
                  </a:schemeClr>
                </a:solidFill>
                <a:latin typeface="Calibri" panose="020F0502020204030204" pitchFamily="34" charset="0"/>
                <a:cs typeface="Calibri" panose="020F0502020204030204" pitchFamily="34" charset="0"/>
              </a:rPr>
              <a:t> trial is a randomized-controlled trial of 16 weeks of remote aerobic and resistance exercise in women living with indolent MBC (stable disease &gt; 12 months) with a primary endpoint of CRF.</a:t>
            </a:r>
          </a:p>
          <a:p>
            <a:endParaRPr lang="en-US" sz="1813" dirty="0">
              <a:solidFill>
                <a:schemeClr val="bg2">
                  <a:lumMod val="25000"/>
                </a:schemeClr>
              </a:solidFill>
              <a:latin typeface="Calibri" panose="020F0502020204030204" pitchFamily="34" charset="0"/>
              <a:cs typeface="Calibri" panose="020F0502020204030204" pitchFamily="34" charset="0"/>
            </a:endParaRPr>
          </a:p>
          <a:p>
            <a:r>
              <a:rPr lang="en-US" sz="4431" b="1" dirty="0">
                <a:solidFill>
                  <a:schemeClr val="bg2">
                    <a:lumMod val="25000"/>
                  </a:schemeClr>
                </a:solidFill>
                <a:latin typeface="Calibri" panose="020F0502020204030204" pitchFamily="34" charset="0"/>
                <a:ea typeface="Calibri" charset="0"/>
                <a:cs typeface="Calibri" panose="020F0502020204030204" pitchFamily="34" charset="0"/>
              </a:rPr>
              <a:t>Given the unique and understudied relationship of this population with exercise, we sought to determine barriers and predictors of participation in women offered exercise for MBC as part of the </a:t>
            </a:r>
            <a:r>
              <a:rPr lang="en-US" sz="4431" b="1" dirty="0" err="1">
                <a:solidFill>
                  <a:schemeClr val="bg2">
                    <a:lumMod val="25000"/>
                  </a:schemeClr>
                </a:solidFill>
                <a:latin typeface="Calibri" panose="020F0502020204030204" pitchFamily="34" charset="0"/>
                <a:ea typeface="Calibri" charset="0"/>
                <a:cs typeface="Calibri" panose="020F0502020204030204" pitchFamily="34" charset="0"/>
              </a:rPr>
              <a:t>EMBody</a:t>
            </a:r>
            <a:r>
              <a:rPr lang="en-US" sz="4431" b="1" dirty="0">
                <a:solidFill>
                  <a:schemeClr val="bg2">
                    <a:lumMod val="25000"/>
                  </a:schemeClr>
                </a:solidFill>
                <a:latin typeface="Calibri" panose="020F0502020204030204" pitchFamily="34" charset="0"/>
                <a:ea typeface="Calibri" charset="0"/>
                <a:cs typeface="Calibri" panose="020F0502020204030204" pitchFamily="34" charset="0"/>
              </a:rPr>
              <a:t> trial.</a:t>
            </a:r>
            <a:endParaRPr lang="en-US" sz="3782" b="1" dirty="0">
              <a:solidFill>
                <a:schemeClr val="bg2">
                  <a:lumMod val="25000"/>
                </a:schemeClr>
              </a:solidFill>
              <a:latin typeface="Calibri" panose="020F0502020204030204" pitchFamily="34" charset="0"/>
              <a:ea typeface="Calibri" charset="0"/>
              <a:cs typeface="Calibri" panose="020F0502020204030204" pitchFamily="34" charset="0"/>
            </a:endParaRPr>
          </a:p>
        </p:txBody>
      </p:sp>
      <p:pic>
        <p:nvPicPr>
          <p:cNvPr id="34" name="Picture 33">
            <a:extLst>
              <a:ext uri="{FF2B5EF4-FFF2-40B4-BE49-F238E27FC236}">
                <a16:creationId xmlns:a16="http://schemas.microsoft.com/office/drawing/2014/main" id="{02683F0C-FA10-357A-95E6-65776837E2C4}"/>
              </a:ext>
            </a:extLst>
          </p:cNvPr>
          <p:cNvPicPr>
            <a:picLocks noChangeAspect="1"/>
          </p:cNvPicPr>
          <p:nvPr/>
        </p:nvPicPr>
        <p:blipFill rotWithShape="1">
          <a:blip r:embed="rId7"/>
          <a:srcRect l="24087" t="7110" r="16788" b="7958"/>
          <a:stretch/>
        </p:blipFill>
        <p:spPr>
          <a:xfrm>
            <a:off x="24683151" y="507707"/>
            <a:ext cx="5274801" cy="6056254"/>
          </a:xfrm>
          <a:prstGeom prst="rect">
            <a:avLst/>
          </a:prstGeom>
        </p:spPr>
      </p:pic>
      <p:graphicFrame>
        <p:nvGraphicFramePr>
          <p:cNvPr id="36" name="Content Placeholder 3">
            <a:extLst>
              <a:ext uri="{FF2B5EF4-FFF2-40B4-BE49-F238E27FC236}">
                <a16:creationId xmlns:a16="http://schemas.microsoft.com/office/drawing/2014/main" id="{30B92F1D-BFF9-C853-4620-AE7F5C0362F3}"/>
              </a:ext>
            </a:extLst>
          </p:cNvPr>
          <p:cNvGraphicFramePr>
            <a:graphicFrameLocks/>
          </p:cNvGraphicFramePr>
          <p:nvPr>
            <p:extLst>
              <p:ext uri="{D42A27DB-BD31-4B8C-83A1-F6EECF244321}">
                <p14:modId xmlns:p14="http://schemas.microsoft.com/office/powerpoint/2010/main" val="3042900022"/>
              </p:ext>
            </p:extLst>
          </p:nvPr>
        </p:nvGraphicFramePr>
        <p:xfrm>
          <a:off x="538386" y="18777049"/>
          <a:ext cx="7446711" cy="6630806"/>
        </p:xfrm>
        <a:graphic>
          <a:graphicData uri="http://schemas.openxmlformats.org/drawingml/2006/table">
            <a:tbl>
              <a:tblPr firstRow="1" bandRow="1">
                <a:tableStyleId>{85BE263C-DBD7-4A20-BB59-AAB30ACAA65A}</a:tableStyleId>
              </a:tblPr>
              <a:tblGrid>
                <a:gridCol w="7446711">
                  <a:extLst>
                    <a:ext uri="{9D8B030D-6E8A-4147-A177-3AD203B41FA5}">
                      <a16:colId xmlns:a16="http://schemas.microsoft.com/office/drawing/2014/main" val="20000"/>
                    </a:ext>
                  </a:extLst>
                </a:gridCol>
              </a:tblGrid>
              <a:tr h="672606">
                <a:tc>
                  <a:txBody>
                    <a:bodyPr/>
                    <a:lstStyle/>
                    <a:p>
                      <a:pPr algn="ctr"/>
                      <a:r>
                        <a:rPr lang="en-US" sz="3400" dirty="0">
                          <a:solidFill>
                            <a:schemeClr val="bg1"/>
                          </a:solidFill>
                          <a:latin typeface="Calibri" panose="020F0502020204030204" pitchFamily="34" charset="0"/>
                          <a:cs typeface="Calibri" panose="020F0502020204030204" pitchFamily="34" charset="0"/>
                        </a:rPr>
                        <a:t>Eligibility</a:t>
                      </a:r>
                      <a:endParaRPr lang="en-US" sz="3400" dirty="0">
                        <a:solidFill>
                          <a:schemeClr val="bg1"/>
                        </a:solidFill>
                        <a:latin typeface="Calibri" panose="020F0502020204030204" pitchFamily="34" charset="0"/>
                        <a:ea typeface="Calibri" charset="0"/>
                        <a:cs typeface="Calibri" panose="020F0502020204030204" pitchFamily="34" charset="0"/>
                      </a:endParaRPr>
                    </a:p>
                  </a:txBody>
                  <a:tcPr marL="144129" marR="144129" marT="72065" marB="720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2">
                        <a:lumMod val="25000"/>
                        <a:alpha val="90000"/>
                      </a:schemeClr>
                    </a:solidFill>
                  </a:tcPr>
                </a:tc>
                <a:extLst>
                  <a:ext uri="{0D108BD9-81ED-4DB2-BD59-A6C34878D82A}">
                    <a16:rowId xmlns:a16="http://schemas.microsoft.com/office/drawing/2014/main" val="10000"/>
                  </a:ext>
                </a:extLst>
              </a:tr>
              <a:tr h="1729559">
                <a:tc>
                  <a:txBody>
                    <a:bodyPr/>
                    <a:lstStyle/>
                    <a:p>
                      <a:pPr algn="l"/>
                      <a:r>
                        <a:rPr lang="en-US" sz="3400" b="1" dirty="0">
                          <a:solidFill>
                            <a:schemeClr val="bg2">
                              <a:lumMod val="25000"/>
                            </a:schemeClr>
                          </a:solidFill>
                          <a:latin typeface="Calibri" panose="020F0502020204030204" pitchFamily="34" charset="0"/>
                          <a:cs typeface="Calibri" panose="020F0502020204030204" pitchFamily="34" charset="0"/>
                        </a:rPr>
                        <a:t>Metastatic breast cancer with no progression in last 12 months</a:t>
                      </a:r>
                      <a:endParaRPr lang="en-US" sz="3400" b="1" dirty="0">
                        <a:solidFill>
                          <a:schemeClr val="bg2">
                            <a:lumMod val="25000"/>
                          </a:schemeClr>
                        </a:solidFill>
                        <a:latin typeface="Calibri" panose="020F0502020204030204" pitchFamily="34" charset="0"/>
                        <a:ea typeface="Calibri" charset="0"/>
                        <a:cs typeface="Calibri" panose="020F0502020204030204" pitchFamily="34" charset="0"/>
                      </a:endParaRPr>
                    </a:p>
                  </a:txBody>
                  <a:tcPr marL="144129" marR="144129" marT="72065" marB="720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mpd="sng">
                      <a:noFill/>
                    </a:lnT>
                  </a:tcPr>
                </a:tc>
                <a:extLst>
                  <a:ext uri="{0D108BD9-81ED-4DB2-BD59-A6C34878D82A}">
                    <a16:rowId xmlns:a16="http://schemas.microsoft.com/office/drawing/2014/main" val="10001"/>
                  </a:ext>
                </a:extLst>
              </a:tr>
              <a:tr h="1729559">
                <a:tc>
                  <a:txBody>
                    <a:bodyPr/>
                    <a:lstStyle/>
                    <a:p>
                      <a:pPr algn="l"/>
                      <a:r>
                        <a:rPr lang="en-US" sz="3400" dirty="0">
                          <a:solidFill>
                            <a:schemeClr val="bg2">
                              <a:lumMod val="25000"/>
                            </a:schemeClr>
                          </a:solidFill>
                          <a:latin typeface="Calibri" panose="020F0502020204030204" pitchFamily="34" charset="0"/>
                          <a:cs typeface="Calibri" panose="020F0502020204030204" pitchFamily="34" charset="0"/>
                        </a:rPr>
                        <a:t>ECOG performance status 0-2</a:t>
                      </a:r>
                      <a:endParaRPr lang="en-US" sz="3400" dirty="0">
                        <a:solidFill>
                          <a:schemeClr val="bg2">
                            <a:lumMod val="25000"/>
                          </a:schemeClr>
                        </a:solidFill>
                        <a:latin typeface="Calibri" panose="020F0502020204030204" pitchFamily="34" charset="0"/>
                        <a:ea typeface="Calibri" charset="0"/>
                        <a:cs typeface="Calibri" panose="020F0502020204030204" pitchFamily="34" charset="0"/>
                      </a:endParaRPr>
                    </a:p>
                  </a:txBody>
                  <a:tcPr marL="144129" marR="144129" marT="72065" marB="720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1201342">
                <a:tc>
                  <a:txBody>
                    <a:bodyPr/>
                    <a:lstStyle/>
                    <a:p>
                      <a:pPr algn="l"/>
                      <a:r>
                        <a:rPr lang="en-US" sz="3400" dirty="0">
                          <a:solidFill>
                            <a:schemeClr val="bg2">
                              <a:lumMod val="25000"/>
                            </a:schemeClr>
                          </a:solidFill>
                          <a:latin typeface="Calibri" panose="020F0502020204030204" pitchFamily="34" charset="0"/>
                          <a:cs typeface="Calibri" panose="020F0502020204030204" pitchFamily="34" charset="0"/>
                        </a:rPr>
                        <a:t>Ability to march in place for 30 seconds</a:t>
                      </a:r>
                      <a:endParaRPr lang="en-US" sz="3400" dirty="0">
                        <a:solidFill>
                          <a:schemeClr val="bg2">
                            <a:lumMod val="25000"/>
                          </a:schemeClr>
                        </a:solidFill>
                        <a:latin typeface="Calibri" panose="020F0502020204030204" pitchFamily="34" charset="0"/>
                        <a:ea typeface="Calibri" charset="0"/>
                        <a:cs typeface="Calibri" panose="020F0502020204030204" pitchFamily="34" charset="0"/>
                      </a:endParaRPr>
                    </a:p>
                  </a:txBody>
                  <a:tcPr marL="144129" marR="144129" marT="72065" marB="720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1297740">
                <a:tc>
                  <a:txBody>
                    <a:bodyPr/>
                    <a:lstStyle/>
                    <a:p>
                      <a:pPr algn="l"/>
                      <a:r>
                        <a:rPr lang="en-US" sz="3400" dirty="0">
                          <a:solidFill>
                            <a:schemeClr val="bg2">
                              <a:lumMod val="25000"/>
                            </a:schemeClr>
                          </a:solidFill>
                          <a:latin typeface="Calibri" panose="020F0502020204030204" pitchFamily="34" charset="0"/>
                          <a:cs typeface="Calibri" panose="020F0502020204030204" pitchFamily="34" charset="0"/>
                        </a:rPr>
                        <a:t>Currently not meeting physical activity guidelines (&lt;150 min/</a:t>
                      </a:r>
                      <a:r>
                        <a:rPr lang="en-US" sz="3400" dirty="0" err="1">
                          <a:solidFill>
                            <a:schemeClr val="bg2">
                              <a:lumMod val="25000"/>
                            </a:schemeClr>
                          </a:solidFill>
                          <a:latin typeface="Calibri" panose="020F0502020204030204" pitchFamily="34" charset="0"/>
                          <a:cs typeface="Calibri" panose="020F0502020204030204" pitchFamily="34" charset="0"/>
                        </a:rPr>
                        <a:t>wk</a:t>
                      </a:r>
                      <a:r>
                        <a:rPr lang="en-US" sz="3400" dirty="0">
                          <a:solidFill>
                            <a:schemeClr val="bg2">
                              <a:lumMod val="25000"/>
                            </a:schemeClr>
                          </a:solidFill>
                          <a:latin typeface="Calibri" panose="020F0502020204030204" pitchFamily="34" charset="0"/>
                          <a:cs typeface="Calibri" panose="020F0502020204030204" pitchFamily="34" charset="0"/>
                        </a:rPr>
                        <a:t> MVPA)</a:t>
                      </a:r>
                      <a:endParaRPr lang="en-US" sz="3400" dirty="0">
                        <a:solidFill>
                          <a:schemeClr val="bg2">
                            <a:lumMod val="25000"/>
                          </a:schemeClr>
                        </a:solidFill>
                        <a:latin typeface="Calibri" panose="020F0502020204030204" pitchFamily="34" charset="0"/>
                        <a:ea typeface="Calibri" charset="0"/>
                        <a:cs typeface="Calibri" panose="020F0502020204030204" pitchFamily="34" charset="0"/>
                      </a:endParaRPr>
                    </a:p>
                  </a:txBody>
                  <a:tcPr marL="144129" marR="144129" marT="72065" marB="7206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41" name="Graphic 40" descr="Meeting with solid fill">
            <a:extLst>
              <a:ext uri="{FF2B5EF4-FFF2-40B4-BE49-F238E27FC236}">
                <a16:creationId xmlns:a16="http://schemas.microsoft.com/office/drawing/2014/main" id="{825D530F-DAB3-74CC-9E0B-013818EE8EC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963426" y="33874151"/>
            <a:ext cx="1862550" cy="1862550"/>
          </a:xfrm>
          <a:prstGeom prst="rect">
            <a:avLst/>
          </a:prstGeom>
        </p:spPr>
      </p:pic>
      <p:pic>
        <p:nvPicPr>
          <p:cNvPr id="43" name="Graphic 42" descr="Warning with solid fill">
            <a:extLst>
              <a:ext uri="{FF2B5EF4-FFF2-40B4-BE49-F238E27FC236}">
                <a16:creationId xmlns:a16="http://schemas.microsoft.com/office/drawing/2014/main" id="{29E02211-6693-B6F0-583A-8D8C1B37A90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7992148" y="37185981"/>
            <a:ext cx="1711202" cy="1711202"/>
          </a:xfrm>
          <a:prstGeom prst="rect">
            <a:avLst/>
          </a:prstGeom>
        </p:spPr>
      </p:pic>
      <p:pic>
        <p:nvPicPr>
          <p:cNvPr id="46" name="Graphic 45" descr="Magnet with solid fill">
            <a:extLst>
              <a:ext uri="{FF2B5EF4-FFF2-40B4-BE49-F238E27FC236}">
                <a16:creationId xmlns:a16="http://schemas.microsoft.com/office/drawing/2014/main" id="{F7C1D561-4FC8-71AB-33C7-65C9BC5778B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7963426" y="28418620"/>
            <a:ext cx="1862551" cy="1862551"/>
          </a:xfrm>
          <a:prstGeom prst="rect">
            <a:avLst/>
          </a:prstGeom>
        </p:spPr>
      </p:pic>
      <p:sp>
        <p:nvSpPr>
          <p:cNvPr id="58" name="Rounded Rectangle 57">
            <a:extLst>
              <a:ext uri="{FF2B5EF4-FFF2-40B4-BE49-F238E27FC236}">
                <a16:creationId xmlns:a16="http://schemas.microsoft.com/office/drawing/2014/main" id="{E60AA967-DF54-4B8D-09F8-553FA67B612F}"/>
              </a:ext>
            </a:extLst>
          </p:cNvPr>
          <p:cNvSpPr/>
          <p:nvPr/>
        </p:nvSpPr>
        <p:spPr>
          <a:xfrm>
            <a:off x="24038952" y="19669375"/>
            <a:ext cx="4738132" cy="10853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94" dirty="0">
                <a:latin typeface="Calibri" panose="020F0502020204030204" pitchFamily="34" charset="0"/>
                <a:cs typeface="Calibri" panose="020F0502020204030204" pitchFamily="34" charset="0"/>
              </a:rPr>
              <a:t>Eligible MBC survivors</a:t>
            </a:r>
          </a:p>
          <a:p>
            <a:pPr algn="ctr"/>
            <a:r>
              <a:rPr lang="en-US" sz="2294" dirty="0">
                <a:latin typeface="Calibri" panose="020F0502020204030204" pitchFamily="34" charset="0"/>
                <a:cs typeface="Calibri" panose="020F0502020204030204" pitchFamily="34" charset="0"/>
              </a:rPr>
              <a:t>N = 80</a:t>
            </a:r>
          </a:p>
        </p:txBody>
      </p:sp>
      <p:sp>
        <p:nvSpPr>
          <p:cNvPr id="62" name="Rounded Rectangle 61">
            <a:extLst>
              <a:ext uri="{FF2B5EF4-FFF2-40B4-BE49-F238E27FC236}">
                <a16:creationId xmlns:a16="http://schemas.microsoft.com/office/drawing/2014/main" id="{3E2F24C5-E101-8B57-0F04-8FAFD23815EA}"/>
              </a:ext>
            </a:extLst>
          </p:cNvPr>
          <p:cNvSpPr/>
          <p:nvPr/>
        </p:nvSpPr>
        <p:spPr>
          <a:xfrm>
            <a:off x="22803827" y="21450409"/>
            <a:ext cx="3131677" cy="10853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94" dirty="0">
                <a:latin typeface="Calibri" panose="020F0502020204030204" pitchFamily="34" charset="0"/>
                <a:cs typeface="Calibri" panose="020F0502020204030204" pitchFamily="34" charset="0"/>
              </a:rPr>
              <a:t>Consented Intenders</a:t>
            </a:r>
          </a:p>
          <a:p>
            <a:pPr algn="ctr"/>
            <a:r>
              <a:rPr lang="en-US" sz="2294" dirty="0">
                <a:latin typeface="Calibri" panose="020F0502020204030204" pitchFamily="34" charset="0"/>
                <a:cs typeface="Calibri" panose="020F0502020204030204" pitchFamily="34" charset="0"/>
              </a:rPr>
              <a:t>N = 43</a:t>
            </a:r>
          </a:p>
        </p:txBody>
      </p:sp>
      <p:sp>
        <p:nvSpPr>
          <p:cNvPr id="1024" name="Rounded Rectangle 1023">
            <a:extLst>
              <a:ext uri="{FF2B5EF4-FFF2-40B4-BE49-F238E27FC236}">
                <a16:creationId xmlns:a16="http://schemas.microsoft.com/office/drawing/2014/main" id="{755E84AD-3B81-7670-5D4D-D09DD1045BD7}"/>
              </a:ext>
            </a:extLst>
          </p:cNvPr>
          <p:cNvSpPr/>
          <p:nvPr/>
        </p:nvSpPr>
        <p:spPr>
          <a:xfrm>
            <a:off x="26315430" y="21450410"/>
            <a:ext cx="3157452" cy="10853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94" dirty="0">
                <a:latin typeface="Calibri" panose="020F0502020204030204" pitchFamily="34" charset="0"/>
                <a:cs typeface="Calibri" panose="020F0502020204030204" pitchFamily="34" charset="0"/>
              </a:rPr>
              <a:t>Declined, non-Intenders</a:t>
            </a:r>
          </a:p>
          <a:p>
            <a:pPr algn="ctr"/>
            <a:r>
              <a:rPr lang="en-US" sz="2294" dirty="0">
                <a:latin typeface="Calibri" panose="020F0502020204030204" pitchFamily="34" charset="0"/>
                <a:cs typeface="Calibri" panose="020F0502020204030204" pitchFamily="34" charset="0"/>
              </a:rPr>
              <a:t>N = 37</a:t>
            </a:r>
          </a:p>
        </p:txBody>
      </p:sp>
      <p:sp>
        <p:nvSpPr>
          <p:cNvPr id="1026" name="Rounded Rectangle 1025">
            <a:extLst>
              <a:ext uri="{FF2B5EF4-FFF2-40B4-BE49-F238E27FC236}">
                <a16:creationId xmlns:a16="http://schemas.microsoft.com/office/drawing/2014/main" id="{6A967A48-6AD8-D24E-8128-7345B902B8A3}"/>
              </a:ext>
            </a:extLst>
          </p:cNvPr>
          <p:cNvSpPr/>
          <p:nvPr/>
        </p:nvSpPr>
        <p:spPr>
          <a:xfrm>
            <a:off x="26172941" y="23093137"/>
            <a:ext cx="3582255" cy="10853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94" dirty="0">
                <a:latin typeface="Calibri" panose="020F0502020204030204" pitchFamily="34" charset="0"/>
                <a:cs typeface="Calibri" panose="020F0502020204030204" pitchFamily="34" charset="0"/>
              </a:rPr>
              <a:t>Completed opt out survey</a:t>
            </a:r>
          </a:p>
          <a:p>
            <a:pPr algn="ctr"/>
            <a:r>
              <a:rPr lang="en-US" sz="2294" dirty="0">
                <a:latin typeface="Calibri" panose="020F0502020204030204" pitchFamily="34" charset="0"/>
                <a:cs typeface="Calibri" panose="020F0502020204030204" pitchFamily="34" charset="0"/>
              </a:rPr>
              <a:t>N = 27</a:t>
            </a:r>
          </a:p>
        </p:txBody>
      </p:sp>
      <p:cxnSp>
        <p:nvCxnSpPr>
          <p:cNvPr id="1033" name="Straight Connector 1032">
            <a:extLst>
              <a:ext uri="{FF2B5EF4-FFF2-40B4-BE49-F238E27FC236}">
                <a16:creationId xmlns:a16="http://schemas.microsoft.com/office/drawing/2014/main" id="{B4312E22-3BC7-C45D-8D30-6108FFF05197}"/>
              </a:ext>
            </a:extLst>
          </p:cNvPr>
          <p:cNvCxnSpPr>
            <a:stCxn id="58" idx="2"/>
          </p:cNvCxnSpPr>
          <p:nvPr/>
        </p:nvCxnSpPr>
        <p:spPr>
          <a:xfrm>
            <a:off x="26408018" y="20754739"/>
            <a:ext cx="0" cy="3610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6" name="Straight Connector 1035">
            <a:extLst>
              <a:ext uri="{FF2B5EF4-FFF2-40B4-BE49-F238E27FC236}">
                <a16:creationId xmlns:a16="http://schemas.microsoft.com/office/drawing/2014/main" id="{AE81BC75-20D4-161D-2936-C8B7934EEEA1}"/>
              </a:ext>
            </a:extLst>
          </p:cNvPr>
          <p:cNvCxnSpPr/>
          <p:nvPr/>
        </p:nvCxnSpPr>
        <p:spPr>
          <a:xfrm>
            <a:off x="24369664" y="21115795"/>
            <a:ext cx="35944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2" name="Straight Connector 1041">
            <a:extLst>
              <a:ext uri="{FF2B5EF4-FFF2-40B4-BE49-F238E27FC236}">
                <a16:creationId xmlns:a16="http://schemas.microsoft.com/office/drawing/2014/main" id="{FC4848CB-774D-43D9-8157-AAB81008E34A}"/>
              </a:ext>
            </a:extLst>
          </p:cNvPr>
          <p:cNvCxnSpPr>
            <a:endCxn id="62" idx="0"/>
          </p:cNvCxnSpPr>
          <p:nvPr/>
        </p:nvCxnSpPr>
        <p:spPr>
          <a:xfrm>
            <a:off x="24369665" y="21115795"/>
            <a:ext cx="1" cy="3346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3" name="Straight Connector 1042">
            <a:extLst>
              <a:ext uri="{FF2B5EF4-FFF2-40B4-BE49-F238E27FC236}">
                <a16:creationId xmlns:a16="http://schemas.microsoft.com/office/drawing/2014/main" id="{35298153-D60E-8509-F4F1-A4C2D1A5342A}"/>
              </a:ext>
            </a:extLst>
          </p:cNvPr>
          <p:cNvCxnSpPr>
            <a:cxnSpLocks/>
          </p:cNvCxnSpPr>
          <p:nvPr/>
        </p:nvCxnSpPr>
        <p:spPr>
          <a:xfrm>
            <a:off x="27964068" y="21115795"/>
            <a:ext cx="0" cy="3346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6" name="Straight Connector 1045">
            <a:extLst>
              <a:ext uri="{FF2B5EF4-FFF2-40B4-BE49-F238E27FC236}">
                <a16:creationId xmlns:a16="http://schemas.microsoft.com/office/drawing/2014/main" id="{CC455B66-088B-1835-5645-950CF60F0C41}"/>
              </a:ext>
            </a:extLst>
          </p:cNvPr>
          <p:cNvCxnSpPr>
            <a:cxnSpLocks/>
          </p:cNvCxnSpPr>
          <p:nvPr/>
        </p:nvCxnSpPr>
        <p:spPr>
          <a:xfrm>
            <a:off x="27964068" y="22535773"/>
            <a:ext cx="0" cy="580191"/>
          </a:xfrm>
          <a:prstGeom prst="line">
            <a:avLst/>
          </a:prstGeom>
        </p:spPr>
        <p:style>
          <a:lnRef idx="1">
            <a:schemeClr val="accent1"/>
          </a:lnRef>
          <a:fillRef idx="0">
            <a:schemeClr val="accent1"/>
          </a:fillRef>
          <a:effectRef idx="0">
            <a:schemeClr val="accent1"/>
          </a:effectRef>
          <a:fontRef idx="minor">
            <a:schemeClr val="tx1"/>
          </a:fontRef>
        </p:style>
      </p:cxnSp>
      <p:sp>
        <p:nvSpPr>
          <p:cNvPr id="1049" name="Text Box 86">
            <a:extLst>
              <a:ext uri="{FF2B5EF4-FFF2-40B4-BE49-F238E27FC236}">
                <a16:creationId xmlns:a16="http://schemas.microsoft.com/office/drawing/2014/main" id="{7F9FA254-0868-A66D-5735-93CE9327DEC5}"/>
              </a:ext>
            </a:extLst>
          </p:cNvPr>
          <p:cNvSpPr txBox="1">
            <a:spLocks noChangeArrowheads="1"/>
          </p:cNvSpPr>
          <p:nvPr/>
        </p:nvSpPr>
        <p:spPr bwMode="auto">
          <a:xfrm>
            <a:off x="17457283" y="25805860"/>
            <a:ext cx="12322672" cy="920014"/>
          </a:xfrm>
          <a:prstGeom prst="rect">
            <a:avLst/>
          </a:prstGeom>
          <a:solidFill>
            <a:schemeClr val="bg2">
              <a:lumMod val="25000"/>
              <a:alpha val="90000"/>
            </a:schemeClr>
          </a:solidFill>
          <a:ln w="9525">
            <a:solidFill>
              <a:srgbClr val="1E355E"/>
            </a:solidFill>
            <a:miter lim="800000"/>
            <a:headEnd/>
            <a:tailEnd/>
          </a:ln>
        </p:spPr>
        <p:txBody>
          <a:bodyPr wrap="square" lIns="46311" tIns="23155" rIns="46311" bIns="23155">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293812" algn="l" rtl="0" fontAlgn="base">
              <a:spcBef>
                <a:spcPct val="0"/>
              </a:spcBef>
              <a:spcAft>
                <a:spcPct val="0"/>
              </a:spcAft>
              <a:defRPr sz="2400" kern="1200">
                <a:solidFill>
                  <a:schemeClr val="tx1"/>
                </a:solidFill>
                <a:latin typeface="Times New Roman" pitchFamily="18" charset="0"/>
                <a:ea typeface="+mn-ea"/>
                <a:cs typeface="+mn-cs"/>
              </a:defRPr>
            </a:lvl2pPr>
            <a:lvl3pPr marL="587620" algn="l" rtl="0" fontAlgn="base">
              <a:spcBef>
                <a:spcPct val="0"/>
              </a:spcBef>
              <a:spcAft>
                <a:spcPct val="0"/>
              </a:spcAft>
              <a:defRPr sz="2400" kern="1200">
                <a:solidFill>
                  <a:schemeClr val="tx1"/>
                </a:solidFill>
                <a:latin typeface="Times New Roman" pitchFamily="18" charset="0"/>
                <a:ea typeface="+mn-ea"/>
                <a:cs typeface="+mn-cs"/>
              </a:defRPr>
            </a:lvl3pPr>
            <a:lvl4pPr marL="881436" algn="l" rtl="0" fontAlgn="base">
              <a:spcBef>
                <a:spcPct val="0"/>
              </a:spcBef>
              <a:spcAft>
                <a:spcPct val="0"/>
              </a:spcAft>
              <a:defRPr sz="2400" kern="1200">
                <a:solidFill>
                  <a:schemeClr val="tx1"/>
                </a:solidFill>
                <a:latin typeface="Times New Roman" pitchFamily="18" charset="0"/>
                <a:ea typeface="+mn-ea"/>
                <a:cs typeface="+mn-cs"/>
              </a:defRPr>
            </a:lvl4pPr>
            <a:lvl5pPr marL="1175243" algn="l" rtl="0" fontAlgn="base">
              <a:spcBef>
                <a:spcPct val="0"/>
              </a:spcBef>
              <a:spcAft>
                <a:spcPct val="0"/>
              </a:spcAft>
              <a:defRPr sz="2400" kern="1200">
                <a:solidFill>
                  <a:schemeClr val="tx1"/>
                </a:solidFill>
                <a:latin typeface="Times New Roman" pitchFamily="18" charset="0"/>
                <a:ea typeface="+mn-ea"/>
                <a:cs typeface="+mn-cs"/>
              </a:defRPr>
            </a:lvl5pPr>
            <a:lvl6pPr marL="1469055" algn="l" defTabSz="587620" rtl="0" eaLnBrk="1" latinLnBrk="0" hangingPunct="1">
              <a:defRPr sz="2400" kern="1200">
                <a:solidFill>
                  <a:schemeClr val="tx1"/>
                </a:solidFill>
                <a:latin typeface="Times New Roman" pitchFamily="18" charset="0"/>
                <a:ea typeface="+mn-ea"/>
                <a:cs typeface="+mn-cs"/>
              </a:defRPr>
            </a:lvl6pPr>
            <a:lvl7pPr marL="1762867" algn="l" defTabSz="587620" rtl="0" eaLnBrk="1" latinLnBrk="0" hangingPunct="1">
              <a:defRPr sz="2400" kern="1200">
                <a:solidFill>
                  <a:schemeClr val="tx1"/>
                </a:solidFill>
                <a:latin typeface="Times New Roman" pitchFamily="18" charset="0"/>
                <a:ea typeface="+mn-ea"/>
                <a:cs typeface="+mn-cs"/>
              </a:defRPr>
            </a:lvl7pPr>
            <a:lvl8pPr marL="2056675" algn="l" defTabSz="587620" rtl="0" eaLnBrk="1" latinLnBrk="0" hangingPunct="1">
              <a:defRPr sz="2400" kern="1200">
                <a:solidFill>
                  <a:schemeClr val="tx1"/>
                </a:solidFill>
                <a:latin typeface="Times New Roman" pitchFamily="18" charset="0"/>
                <a:ea typeface="+mn-ea"/>
                <a:cs typeface="+mn-cs"/>
              </a:defRPr>
            </a:lvl8pPr>
            <a:lvl9pPr marL="2350487" algn="l" defTabSz="587620" rtl="0" eaLnBrk="1" latinLnBrk="0" hangingPunct="1">
              <a:defRPr sz="2400" kern="1200">
                <a:solidFill>
                  <a:schemeClr val="tx1"/>
                </a:solidFill>
                <a:latin typeface="Times New Roman" pitchFamily="18" charset="0"/>
                <a:ea typeface="+mn-ea"/>
                <a:cs typeface="+mn-cs"/>
              </a:defRPr>
            </a:lvl9pPr>
          </a:lstStyle>
          <a:p>
            <a:pPr algn="ctr"/>
            <a:r>
              <a:rPr lang="en-US" sz="5674" b="1" dirty="0">
                <a:solidFill>
                  <a:schemeClr val="bg1"/>
                </a:solidFill>
                <a:latin typeface="Calibri" pitchFamily="34" charset="0"/>
              </a:rPr>
              <a:t>CONCLUSIONS</a:t>
            </a:r>
            <a:endParaRPr lang="en-US" sz="5674" b="1" dirty="0">
              <a:solidFill>
                <a:schemeClr val="bg1"/>
              </a:solidFill>
            </a:endParaRPr>
          </a:p>
        </p:txBody>
      </p:sp>
      <p:sp>
        <p:nvSpPr>
          <p:cNvPr id="1050" name="TextBox 1049">
            <a:extLst>
              <a:ext uri="{FF2B5EF4-FFF2-40B4-BE49-F238E27FC236}">
                <a16:creationId xmlns:a16="http://schemas.microsoft.com/office/drawing/2014/main" id="{FF257C1E-852C-9BF8-B128-368247532C4B}"/>
              </a:ext>
            </a:extLst>
          </p:cNvPr>
          <p:cNvSpPr txBox="1"/>
          <p:nvPr/>
        </p:nvSpPr>
        <p:spPr>
          <a:xfrm>
            <a:off x="299086" y="26905022"/>
            <a:ext cx="16906387" cy="2820442"/>
          </a:xfrm>
          <a:prstGeom prst="rect">
            <a:avLst/>
          </a:prstGeom>
          <a:noFill/>
        </p:spPr>
        <p:txBody>
          <a:bodyPr wrap="square" rtlCol="0">
            <a:spAutoFit/>
          </a:bodyPr>
          <a:lstStyle/>
          <a:p>
            <a:pPr lvl="1"/>
            <a:r>
              <a:rPr lang="en-US" sz="4431" dirty="0">
                <a:solidFill>
                  <a:schemeClr val="bg2">
                    <a:lumMod val="25000"/>
                  </a:schemeClr>
                </a:solidFill>
                <a:latin typeface="Calibri" panose="020F0502020204030204" pitchFamily="34" charset="0"/>
                <a:cs typeface="Calibri" panose="020F0502020204030204" pitchFamily="34" charset="0"/>
              </a:rPr>
              <a:t>No differences in age, race, ethnicity, martial status, income, education level, or health insurance status between the groups.</a:t>
            </a:r>
          </a:p>
          <a:p>
            <a:pPr lvl="1"/>
            <a:endParaRPr lang="en-US" sz="4431" dirty="0">
              <a:solidFill>
                <a:schemeClr val="bg2">
                  <a:lumMod val="25000"/>
                </a:schemeClr>
              </a:solidFill>
              <a:latin typeface="Calibri" panose="020F0502020204030204" pitchFamily="34" charset="0"/>
              <a:cs typeface="Calibri" panose="020F0502020204030204" pitchFamily="34" charset="0"/>
            </a:endParaRPr>
          </a:p>
          <a:p>
            <a:pPr marL="540464" indent="-540464">
              <a:buFont typeface="Arial"/>
              <a:buChar char="•"/>
            </a:pPr>
            <a:endParaRPr lang="en-US" sz="4431" dirty="0">
              <a:solidFill>
                <a:schemeClr val="bg2">
                  <a:lumMod val="25000"/>
                </a:schemeClr>
              </a:solidFill>
              <a:latin typeface="Calibri" panose="020F0502020204030204" pitchFamily="34" charset="0"/>
              <a:cs typeface="Calibri" panose="020F0502020204030204" pitchFamily="34" charset="0"/>
            </a:endParaRPr>
          </a:p>
        </p:txBody>
      </p:sp>
      <p:graphicFrame>
        <p:nvGraphicFramePr>
          <p:cNvPr id="1051" name="Table 1050">
            <a:extLst>
              <a:ext uri="{FF2B5EF4-FFF2-40B4-BE49-F238E27FC236}">
                <a16:creationId xmlns:a16="http://schemas.microsoft.com/office/drawing/2014/main" id="{499679D5-DA11-738A-E484-40B3C34B18B6}"/>
              </a:ext>
            </a:extLst>
          </p:cNvPr>
          <p:cNvGraphicFramePr>
            <a:graphicFrameLocks noGrp="1"/>
          </p:cNvGraphicFramePr>
          <p:nvPr>
            <p:extLst>
              <p:ext uri="{D42A27DB-BD31-4B8C-83A1-F6EECF244321}">
                <p14:modId xmlns:p14="http://schemas.microsoft.com/office/powerpoint/2010/main" val="3647600061"/>
              </p:ext>
            </p:extLst>
          </p:nvPr>
        </p:nvGraphicFramePr>
        <p:xfrm>
          <a:off x="720288" y="28917633"/>
          <a:ext cx="16142548" cy="5120073"/>
        </p:xfrm>
        <a:graphic>
          <a:graphicData uri="http://schemas.openxmlformats.org/drawingml/2006/table">
            <a:tbl>
              <a:tblPr firstRow="1" bandRow="1">
                <a:tableStyleId>{5C22544A-7EE6-4342-B048-85BDC9FD1C3A}</a:tableStyleId>
              </a:tblPr>
              <a:tblGrid>
                <a:gridCol w="4035637">
                  <a:extLst>
                    <a:ext uri="{9D8B030D-6E8A-4147-A177-3AD203B41FA5}">
                      <a16:colId xmlns:a16="http://schemas.microsoft.com/office/drawing/2014/main" val="67946886"/>
                    </a:ext>
                  </a:extLst>
                </a:gridCol>
                <a:gridCol w="4035637">
                  <a:extLst>
                    <a:ext uri="{9D8B030D-6E8A-4147-A177-3AD203B41FA5}">
                      <a16:colId xmlns:a16="http://schemas.microsoft.com/office/drawing/2014/main" val="445929128"/>
                    </a:ext>
                  </a:extLst>
                </a:gridCol>
                <a:gridCol w="4035637">
                  <a:extLst>
                    <a:ext uri="{9D8B030D-6E8A-4147-A177-3AD203B41FA5}">
                      <a16:colId xmlns:a16="http://schemas.microsoft.com/office/drawing/2014/main" val="2735264124"/>
                    </a:ext>
                  </a:extLst>
                </a:gridCol>
                <a:gridCol w="4035637">
                  <a:extLst>
                    <a:ext uri="{9D8B030D-6E8A-4147-A177-3AD203B41FA5}">
                      <a16:colId xmlns:a16="http://schemas.microsoft.com/office/drawing/2014/main" val="315281579"/>
                    </a:ext>
                  </a:extLst>
                </a:gridCol>
              </a:tblGrid>
              <a:tr h="951518">
                <a:tc>
                  <a:txBody>
                    <a:bodyPr/>
                    <a:lstStyle/>
                    <a:p>
                      <a:r>
                        <a:rPr lang="en-US" sz="2800" dirty="0">
                          <a:latin typeface="Calibri" panose="020F0502020204030204" pitchFamily="34" charset="0"/>
                          <a:cs typeface="Calibri" panose="020F0502020204030204" pitchFamily="34" charset="0"/>
                        </a:rPr>
                        <a:t>PROMIS domain</a:t>
                      </a:r>
                    </a:p>
                  </a:txBody>
                  <a:tcPr marL="92082" marR="92082" marT="46041" marB="46041"/>
                </a:tc>
                <a:tc>
                  <a:txBody>
                    <a:bodyPr/>
                    <a:lstStyle/>
                    <a:p>
                      <a:r>
                        <a:rPr lang="en-US" sz="2800" dirty="0">
                          <a:latin typeface="Calibri" panose="020F0502020204030204" pitchFamily="34" charset="0"/>
                          <a:cs typeface="Calibri" panose="020F0502020204030204" pitchFamily="34" charset="0"/>
                        </a:rPr>
                        <a:t>Intenders</a:t>
                      </a:r>
                    </a:p>
                    <a:p>
                      <a:r>
                        <a:rPr lang="en-US" sz="2800" dirty="0">
                          <a:latin typeface="Calibri" panose="020F0502020204030204" pitchFamily="34" charset="0"/>
                          <a:cs typeface="Calibri" panose="020F0502020204030204" pitchFamily="34" charset="0"/>
                        </a:rPr>
                        <a:t>N = 41</a:t>
                      </a:r>
                    </a:p>
                  </a:txBody>
                  <a:tcPr marL="92082" marR="92082" marT="46041" marB="46041"/>
                </a:tc>
                <a:tc>
                  <a:txBody>
                    <a:bodyPr/>
                    <a:lstStyle/>
                    <a:p>
                      <a:r>
                        <a:rPr lang="en-US" sz="2800" dirty="0">
                          <a:latin typeface="Calibri" panose="020F0502020204030204" pitchFamily="34" charset="0"/>
                          <a:cs typeface="Calibri" panose="020F0502020204030204" pitchFamily="34" charset="0"/>
                        </a:rPr>
                        <a:t>Non-Intenders</a:t>
                      </a:r>
                    </a:p>
                    <a:p>
                      <a:r>
                        <a:rPr lang="en-US" sz="2800" dirty="0">
                          <a:latin typeface="Calibri" panose="020F0502020204030204" pitchFamily="34" charset="0"/>
                          <a:cs typeface="Calibri" panose="020F0502020204030204" pitchFamily="34" charset="0"/>
                        </a:rPr>
                        <a:t>N = 26</a:t>
                      </a:r>
                    </a:p>
                  </a:txBody>
                  <a:tcPr marL="92082" marR="92082" marT="46041" marB="46041"/>
                </a:tc>
                <a:tc>
                  <a:txBody>
                    <a:bodyPr/>
                    <a:lstStyle/>
                    <a:p>
                      <a:r>
                        <a:rPr lang="en-US" sz="2800" dirty="0">
                          <a:latin typeface="Calibri" panose="020F0502020204030204" pitchFamily="34" charset="0"/>
                          <a:cs typeface="Calibri" panose="020F0502020204030204" pitchFamily="34" charset="0"/>
                        </a:rPr>
                        <a:t>T-test p value</a:t>
                      </a:r>
                    </a:p>
                  </a:txBody>
                  <a:tcPr marL="92082" marR="92082" marT="46041" marB="46041"/>
                </a:tc>
                <a:extLst>
                  <a:ext uri="{0D108BD9-81ED-4DB2-BD59-A6C34878D82A}">
                    <a16:rowId xmlns:a16="http://schemas.microsoft.com/office/drawing/2014/main" val="951489812"/>
                  </a:ext>
                </a:extLst>
              </a:tr>
              <a:tr h="833711">
                <a:tc>
                  <a:txBody>
                    <a:bodyPr/>
                    <a:lstStyle/>
                    <a:p>
                      <a:r>
                        <a:rPr lang="en-US" sz="2800" dirty="0">
                          <a:latin typeface="Calibri" panose="020F0502020204030204" pitchFamily="34" charset="0"/>
                          <a:cs typeface="Calibri" panose="020F0502020204030204" pitchFamily="34" charset="0"/>
                        </a:rPr>
                        <a:t>Anxiety</a:t>
                      </a:r>
                    </a:p>
                  </a:txBody>
                  <a:tcPr marL="92082" marR="92082" marT="46041" marB="46041"/>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49.4 (6.7)</a:t>
                      </a:r>
                    </a:p>
                  </a:txBody>
                  <a:tcPr marL="9592" marR="9592" marT="9592" marB="0" anchor="ctr"/>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49.3 (7.8)</a:t>
                      </a:r>
                    </a:p>
                  </a:txBody>
                  <a:tcPr marL="9592" marR="9592" marT="9592" marB="0" anchor="ctr"/>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t=-0.05, p=0.961</a:t>
                      </a:r>
                    </a:p>
                  </a:txBody>
                  <a:tcPr marL="9592" marR="9592" marT="9592" marB="0" anchor="ctr"/>
                </a:tc>
                <a:extLst>
                  <a:ext uri="{0D108BD9-81ED-4DB2-BD59-A6C34878D82A}">
                    <a16:rowId xmlns:a16="http://schemas.microsoft.com/office/drawing/2014/main" val="3423347178"/>
                  </a:ext>
                </a:extLst>
              </a:tr>
              <a:tr h="833711">
                <a:tc>
                  <a:txBody>
                    <a:bodyPr/>
                    <a:lstStyle/>
                    <a:p>
                      <a:r>
                        <a:rPr lang="en-US" sz="2800" dirty="0">
                          <a:latin typeface="Calibri" panose="020F0502020204030204" pitchFamily="34" charset="0"/>
                          <a:cs typeface="Calibri" panose="020F0502020204030204" pitchFamily="34" charset="0"/>
                        </a:rPr>
                        <a:t>Depression</a:t>
                      </a:r>
                    </a:p>
                  </a:txBody>
                  <a:tcPr marL="92082" marR="92082" marT="46041" marB="46041"/>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47.4 (7.4)</a:t>
                      </a:r>
                    </a:p>
                  </a:txBody>
                  <a:tcPr marL="9592" marR="9592" marT="9592" marB="0" anchor="ctr"/>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47.7 (7.4)</a:t>
                      </a:r>
                    </a:p>
                  </a:txBody>
                  <a:tcPr marL="9592" marR="9592" marT="9592" marB="0" anchor="ctr"/>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t=0.21, p=0.834</a:t>
                      </a:r>
                    </a:p>
                  </a:txBody>
                  <a:tcPr marL="9592" marR="9592" marT="9592" marB="0" anchor="ctr"/>
                </a:tc>
                <a:extLst>
                  <a:ext uri="{0D108BD9-81ED-4DB2-BD59-A6C34878D82A}">
                    <a16:rowId xmlns:a16="http://schemas.microsoft.com/office/drawing/2014/main" val="2832317472"/>
                  </a:ext>
                </a:extLst>
              </a:tr>
              <a:tr h="833711">
                <a:tc>
                  <a:txBody>
                    <a:bodyPr/>
                    <a:lstStyle/>
                    <a:p>
                      <a:r>
                        <a:rPr lang="en-US" sz="2800" dirty="0">
                          <a:latin typeface="Calibri" panose="020F0502020204030204" pitchFamily="34" charset="0"/>
                          <a:cs typeface="Calibri" panose="020F0502020204030204" pitchFamily="34" charset="0"/>
                        </a:rPr>
                        <a:t>Fatigue</a:t>
                      </a:r>
                    </a:p>
                  </a:txBody>
                  <a:tcPr marL="92082" marR="92082" marT="46041" marB="46041"/>
                </a:tc>
                <a:tc>
                  <a:txBody>
                    <a:bodyPr/>
                    <a:lstStyle/>
                    <a:p>
                      <a:pPr algn="ctr" fontAlgn="ctr">
                        <a:buNone/>
                      </a:pPr>
                      <a:r>
                        <a:rPr lang="en-US" sz="2800" b="0" i="0" u="none" strike="noStrike">
                          <a:solidFill>
                            <a:srgbClr val="000000"/>
                          </a:solidFill>
                          <a:effectLst/>
                          <a:latin typeface="Calibri" panose="020F0502020204030204" pitchFamily="34" charset="0"/>
                          <a:cs typeface="Calibri" panose="020F0502020204030204" pitchFamily="34" charset="0"/>
                        </a:rPr>
                        <a:t>54.9 (7.9)</a:t>
                      </a:r>
                    </a:p>
                  </a:txBody>
                  <a:tcPr marL="9592" marR="9592" marT="9592" marB="0" anchor="ctr"/>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51.2 (9.4)</a:t>
                      </a:r>
                    </a:p>
                  </a:txBody>
                  <a:tcPr marL="9592" marR="9592" marT="9592" marB="0" anchor="ctr"/>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t=-1.73, p=0.089</a:t>
                      </a:r>
                    </a:p>
                  </a:txBody>
                  <a:tcPr marL="9592" marR="9592" marT="9592" marB="0" anchor="ctr"/>
                </a:tc>
                <a:extLst>
                  <a:ext uri="{0D108BD9-81ED-4DB2-BD59-A6C34878D82A}">
                    <a16:rowId xmlns:a16="http://schemas.microsoft.com/office/drawing/2014/main" val="4101502370"/>
                  </a:ext>
                </a:extLst>
              </a:tr>
              <a:tr h="833711">
                <a:tc>
                  <a:txBody>
                    <a:bodyPr/>
                    <a:lstStyle/>
                    <a:p>
                      <a:r>
                        <a:rPr lang="en-US" sz="2800" dirty="0">
                          <a:latin typeface="Calibri" panose="020F0502020204030204" pitchFamily="34" charset="0"/>
                          <a:cs typeface="Calibri" panose="020F0502020204030204" pitchFamily="34" charset="0"/>
                        </a:rPr>
                        <a:t>Pain interference</a:t>
                      </a:r>
                    </a:p>
                  </a:txBody>
                  <a:tcPr marL="92082" marR="92082" marT="46041" marB="46041">
                    <a:solidFill>
                      <a:schemeClr val="accent6">
                        <a:lumMod val="60000"/>
                        <a:lumOff val="40000"/>
                      </a:schemeClr>
                    </a:solidFill>
                  </a:tcPr>
                </a:tc>
                <a:tc>
                  <a:txBody>
                    <a:bodyPr/>
                    <a:lstStyle/>
                    <a:p>
                      <a:pPr algn="ctr" fontAlgn="ctr">
                        <a:buNone/>
                      </a:pPr>
                      <a:r>
                        <a:rPr lang="en-US" sz="2800" b="1" i="0" u="none" strike="noStrike" dirty="0">
                          <a:solidFill>
                            <a:srgbClr val="000000"/>
                          </a:solidFill>
                          <a:effectLst/>
                          <a:latin typeface="Calibri" panose="020F0502020204030204" pitchFamily="34" charset="0"/>
                          <a:cs typeface="Calibri" panose="020F0502020204030204" pitchFamily="34" charset="0"/>
                        </a:rPr>
                        <a:t>57.1 (8.4)</a:t>
                      </a:r>
                    </a:p>
                  </a:txBody>
                  <a:tcPr marL="9592" marR="9592" marT="9592" marB="0" anchor="ctr">
                    <a:solidFill>
                      <a:schemeClr val="accent6">
                        <a:lumMod val="60000"/>
                        <a:lumOff val="40000"/>
                      </a:schemeClr>
                    </a:solidFill>
                  </a:tcPr>
                </a:tc>
                <a:tc>
                  <a:txBody>
                    <a:bodyPr/>
                    <a:lstStyle/>
                    <a:p>
                      <a:pPr algn="ctr" fontAlgn="ctr">
                        <a:buNone/>
                      </a:pPr>
                      <a:r>
                        <a:rPr lang="en-US" sz="2800" b="1" i="0" u="none" strike="noStrike" dirty="0">
                          <a:solidFill>
                            <a:srgbClr val="000000"/>
                          </a:solidFill>
                          <a:effectLst/>
                          <a:latin typeface="Calibri" panose="020F0502020204030204" pitchFamily="34" charset="0"/>
                          <a:cs typeface="Calibri" panose="020F0502020204030204" pitchFamily="34" charset="0"/>
                        </a:rPr>
                        <a:t>51.0 (10.2)</a:t>
                      </a:r>
                    </a:p>
                  </a:txBody>
                  <a:tcPr marL="9592" marR="9592" marT="9592" marB="0" anchor="ctr">
                    <a:solidFill>
                      <a:schemeClr val="accent6">
                        <a:lumMod val="60000"/>
                        <a:lumOff val="40000"/>
                      </a:schemeClr>
                    </a:solidFill>
                  </a:tcPr>
                </a:tc>
                <a:tc>
                  <a:txBody>
                    <a:bodyPr/>
                    <a:lstStyle/>
                    <a:p>
                      <a:pPr algn="ctr" fontAlgn="ctr">
                        <a:buNone/>
                      </a:pPr>
                      <a:r>
                        <a:rPr lang="en-US" sz="2800" b="1" i="0" u="none" strike="noStrike" dirty="0">
                          <a:solidFill>
                            <a:srgbClr val="000000"/>
                          </a:solidFill>
                          <a:effectLst/>
                          <a:latin typeface="Calibri" panose="020F0502020204030204" pitchFamily="34" charset="0"/>
                          <a:cs typeface="Calibri" panose="020F0502020204030204" pitchFamily="34" charset="0"/>
                        </a:rPr>
                        <a:t>t=-2.67, p=0.010 *</a:t>
                      </a:r>
                    </a:p>
                  </a:txBody>
                  <a:tcPr marL="9592" marR="9592" marT="9592" marB="0" anchor="ctr">
                    <a:solidFill>
                      <a:schemeClr val="accent6">
                        <a:lumMod val="60000"/>
                        <a:lumOff val="40000"/>
                      </a:schemeClr>
                    </a:solidFill>
                  </a:tcPr>
                </a:tc>
                <a:extLst>
                  <a:ext uri="{0D108BD9-81ED-4DB2-BD59-A6C34878D82A}">
                    <a16:rowId xmlns:a16="http://schemas.microsoft.com/office/drawing/2014/main" val="1361365236"/>
                  </a:ext>
                </a:extLst>
              </a:tr>
              <a:tr h="833711">
                <a:tc>
                  <a:txBody>
                    <a:bodyPr/>
                    <a:lstStyle/>
                    <a:p>
                      <a:r>
                        <a:rPr lang="en-US" sz="2800" dirty="0">
                          <a:latin typeface="Calibri" panose="020F0502020204030204" pitchFamily="34" charset="0"/>
                          <a:cs typeface="Calibri" panose="020F0502020204030204" pitchFamily="34" charset="0"/>
                        </a:rPr>
                        <a:t>Physical function</a:t>
                      </a:r>
                    </a:p>
                  </a:txBody>
                  <a:tcPr marL="92082" marR="92082" marT="46041" marB="46041"/>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45.6 (8.6)</a:t>
                      </a:r>
                    </a:p>
                  </a:txBody>
                  <a:tcPr marL="9592" marR="9592" marT="9592" marB="0" anchor="ctr"/>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43.0 (7.5)</a:t>
                      </a:r>
                    </a:p>
                  </a:txBody>
                  <a:tcPr marL="9592" marR="9592" marT="9592" marB="0" anchor="ctr"/>
                </a:tc>
                <a:tc>
                  <a:txBody>
                    <a:bodyPr/>
                    <a:lstStyle/>
                    <a:p>
                      <a:pPr algn="ctr" fontAlgn="ctr">
                        <a:buNone/>
                      </a:pPr>
                      <a:r>
                        <a:rPr lang="en-US" sz="2800" b="0" i="0" u="none" strike="noStrike" dirty="0">
                          <a:solidFill>
                            <a:srgbClr val="000000"/>
                          </a:solidFill>
                          <a:effectLst/>
                          <a:latin typeface="Calibri" panose="020F0502020204030204" pitchFamily="34" charset="0"/>
                          <a:cs typeface="Calibri" panose="020F0502020204030204" pitchFamily="34" charset="0"/>
                        </a:rPr>
                        <a:t>t=-1.27, p=0.208</a:t>
                      </a:r>
                    </a:p>
                  </a:txBody>
                  <a:tcPr marL="9592" marR="9592" marT="9592" marB="0" anchor="ctr"/>
                </a:tc>
                <a:extLst>
                  <a:ext uri="{0D108BD9-81ED-4DB2-BD59-A6C34878D82A}">
                    <a16:rowId xmlns:a16="http://schemas.microsoft.com/office/drawing/2014/main" val="104287362"/>
                  </a:ext>
                </a:extLst>
              </a:tr>
            </a:tbl>
          </a:graphicData>
        </a:graphic>
      </p:graphicFrame>
      <p:sp>
        <p:nvSpPr>
          <p:cNvPr id="11" name="TextBox 10">
            <a:extLst>
              <a:ext uri="{FF2B5EF4-FFF2-40B4-BE49-F238E27FC236}">
                <a16:creationId xmlns:a16="http://schemas.microsoft.com/office/drawing/2014/main" id="{78A2584A-7991-C83F-6247-DE2765F074AD}"/>
              </a:ext>
            </a:extLst>
          </p:cNvPr>
          <p:cNvSpPr txBox="1"/>
          <p:nvPr/>
        </p:nvSpPr>
        <p:spPr>
          <a:xfrm>
            <a:off x="12684086" y="40179782"/>
            <a:ext cx="4475972" cy="798996"/>
          </a:xfrm>
          <a:prstGeom prst="rect">
            <a:avLst/>
          </a:prstGeom>
          <a:noFill/>
        </p:spPr>
        <p:txBody>
          <a:bodyPr wrap="square" rtlCol="0">
            <a:spAutoFit/>
          </a:bodyPr>
          <a:lstStyle/>
          <a:p>
            <a:r>
              <a:rPr lang="en-US" sz="2294" dirty="0">
                <a:latin typeface="Calibri" panose="020F0502020204030204" pitchFamily="34" charset="0"/>
                <a:cs typeface="Calibri" panose="020F0502020204030204" pitchFamily="34" charset="0"/>
              </a:rPr>
              <a:t>PBC = perceived behavioral control</a:t>
            </a:r>
          </a:p>
          <a:p>
            <a:r>
              <a:rPr lang="en-US" sz="2294" dirty="0">
                <a:latin typeface="Calibri" panose="020F0502020204030204" pitchFamily="34" charset="0"/>
                <a:cs typeface="Calibri" panose="020F0502020204030204" pitchFamily="34" charset="0"/>
              </a:rPr>
              <a:t>p &lt; 0.05 sig on univariate analysis</a:t>
            </a:r>
          </a:p>
        </p:txBody>
      </p:sp>
      <p:pic>
        <p:nvPicPr>
          <p:cNvPr id="15" name="Picture 14" descr="behavioral_chart_hq.png">
            <a:extLst>
              <a:ext uri="{FF2B5EF4-FFF2-40B4-BE49-F238E27FC236}">
                <a16:creationId xmlns:a16="http://schemas.microsoft.com/office/drawing/2014/main" id="{7E844643-E29D-D28D-A5B6-FFBACE26DFB7}"/>
              </a:ext>
            </a:extLst>
          </p:cNvPr>
          <p:cNvPicPr>
            <a:picLocks noChangeAspect="1"/>
          </p:cNvPicPr>
          <p:nvPr/>
        </p:nvPicPr>
        <p:blipFill>
          <a:blip r:embed="rId11">
            <a:clrChange>
              <a:clrFrom>
                <a:srgbClr val="FFFFFF"/>
              </a:clrFrom>
              <a:clrTo>
                <a:srgbClr val="FFFFFF">
                  <a:alpha val="0"/>
                </a:srgbClr>
              </a:clrTo>
            </a:clrChange>
          </a:blip>
          <a:srcRect l="5193" t="63346" r="93896" b="34063"/>
          <a:stretch>
            <a:fillRect/>
          </a:stretch>
        </p:blipFill>
        <p:spPr>
          <a:xfrm>
            <a:off x="1419401" y="35202922"/>
            <a:ext cx="237809" cy="338014"/>
          </a:xfrm>
          <a:prstGeom prst="rect">
            <a:avLst/>
          </a:prstGeom>
        </p:spPr>
      </p:pic>
      <p:pic>
        <p:nvPicPr>
          <p:cNvPr id="19" name="Picture 18" descr="behavioral_chart_hq.png">
            <a:extLst>
              <a:ext uri="{FF2B5EF4-FFF2-40B4-BE49-F238E27FC236}">
                <a16:creationId xmlns:a16="http://schemas.microsoft.com/office/drawing/2014/main" id="{EA08A653-A6D9-867E-3615-300ED4985181}"/>
              </a:ext>
            </a:extLst>
          </p:cNvPr>
          <p:cNvPicPr>
            <a:picLocks noChangeAspect="1"/>
          </p:cNvPicPr>
          <p:nvPr/>
        </p:nvPicPr>
        <p:blipFill>
          <a:blip r:embed="rId11">
            <a:clrChange>
              <a:clrFrom>
                <a:srgbClr val="FFFFFF"/>
              </a:clrFrom>
              <a:clrTo>
                <a:srgbClr val="FFFFFF">
                  <a:alpha val="0"/>
                </a:srgbClr>
              </a:clrTo>
            </a:clrChange>
          </a:blip>
          <a:srcRect l="9834" t="57804" r="89107" b="39187"/>
          <a:stretch>
            <a:fillRect/>
          </a:stretch>
        </p:blipFill>
        <p:spPr>
          <a:xfrm>
            <a:off x="1419401" y="35684077"/>
            <a:ext cx="237809" cy="338014"/>
          </a:xfrm>
          <a:prstGeom prst="rect">
            <a:avLst/>
          </a:prstGeom>
        </p:spPr>
      </p:pic>
      <p:sp>
        <p:nvSpPr>
          <p:cNvPr id="20" name="TextBox 19">
            <a:extLst>
              <a:ext uri="{FF2B5EF4-FFF2-40B4-BE49-F238E27FC236}">
                <a16:creationId xmlns:a16="http://schemas.microsoft.com/office/drawing/2014/main" id="{9D27E961-092C-5658-AD72-EF247567E510}"/>
              </a:ext>
            </a:extLst>
          </p:cNvPr>
          <p:cNvSpPr txBox="1"/>
          <p:nvPr/>
        </p:nvSpPr>
        <p:spPr>
          <a:xfrm>
            <a:off x="1657209" y="35139667"/>
            <a:ext cx="5079395" cy="445989"/>
          </a:xfrm>
          <a:prstGeom prst="rect">
            <a:avLst/>
          </a:prstGeom>
          <a:noFill/>
        </p:spPr>
        <p:txBody>
          <a:bodyPr wrap="square" rtlCol="0">
            <a:spAutoFit/>
          </a:bodyPr>
          <a:lstStyle/>
          <a:p>
            <a:r>
              <a:rPr lang="en-US" sz="2294" dirty="0">
                <a:latin typeface="Calibri" panose="020F0502020204030204" pitchFamily="34" charset="0"/>
                <a:cs typeface="Calibri" panose="020F0502020204030204" pitchFamily="34" charset="0"/>
              </a:rPr>
              <a:t>Non-intenders</a:t>
            </a:r>
          </a:p>
        </p:txBody>
      </p:sp>
      <p:sp>
        <p:nvSpPr>
          <p:cNvPr id="21" name="TextBox 20">
            <a:extLst>
              <a:ext uri="{FF2B5EF4-FFF2-40B4-BE49-F238E27FC236}">
                <a16:creationId xmlns:a16="http://schemas.microsoft.com/office/drawing/2014/main" id="{CC97AB8B-772F-483E-1DE6-9EB11FB3DC1B}"/>
              </a:ext>
            </a:extLst>
          </p:cNvPr>
          <p:cNvSpPr txBox="1"/>
          <p:nvPr/>
        </p:nvSpPr>
        <p:spPr>
          <a:xfrm>
            <a:off x="1655880" y="35630090"/>
            <a:ext cx="5079395" cy="445989"/>
          </a:xfrm>
          <a:prstGeom prst="rect">
            <a:avLst/>
          </a:prstGeom>
          <a:noFill/>
        </p:spPr>
        <p:txBody>
          <a:bodyPr wrap="square" rtlCol="0">
            <a:spAutoFit/>
          </a:bodyPr>
          <a:lstStyle/>
          <a:p>
            <a:r>
              <a:rPr lang="en-US" sz="2294" dirty="0">
                <a:latin typeface="Calibri" panose="020F0502020204030204" pitchFamily="34" charset="0"/>
                <a:cs typeface="Calibri" panose="020F0502020204030204" pitchFamily="34" charset="0"/>
              </a:rPr>
              <a:t>Intenders</a:t>
            </a:r>
          </a:p>
        </p:txBody>
      </p:sp>
      <p:sp>
        <p:nvSpPr>
          <p:cNvPr id="3" name="TextBox 2">
            <a:extLst>
              <a:ext uri="{FF2B5EF4-FFF2-40B4-BE49-F238E27FC236}">
                <a16:creationId xmlns:a16="http://schemas.microsoft.com/office/drawing/2014/main" id="{D8A8891F-723B-7480-AD2A-6A083AD9E78C}"/>
              </a:ext>
            </a:extLst>
          </p:cNvPr>
          <p:cNvSpPr txBox="1"/>
          <p:nvPr/>
        </p:nvSpPr>
        <p:spPr>
          <a:xfrm>
            <a:off x="758126" y="34242039"/>
            <a:ext cx="16142547" cy="445989"/>
          </a:xfrm>
          <a:prstGeom prst="rect">
            <a:avLst/>
          </a:prstGeom>
          <a:noFill/>
        </p:spPr>
        <p:txBody>
          <a:bodyPr wrap="square" rtlCol="0">
            <a:spAutoFit/>
          </a:bodyPr>
          <a:lstStyle/>
          <a:p>
            <a:r>
              <a:rPr lang="en-US" sz="2294" dirty="0"/>
              <a:t>*Participants with missing data are excluded (n=2 intenders and n=1 non-intender)</a:t>
            </a:r>
          </a:p>
        </p:txBody>
      </p:sp>
      <p:pic>
        <p:nvPicPr>
          <p:cNvPr id="14" name="Picture 13">
            <a:extLst>
              <a:ext uri="{FF2B5EF4-FFF2-40B4-BE49-F238E27FC236}">
                <a16:creationId xmlns:a16="http://schemas.microsoft.com/office/drawing/2014/main" id="{FCAFBE58-C534-E879-A31C-338EF68C7350}"/>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9509" y="34843652"/>
            <a:ext cx="17010341" cy="5408933"/>
          </a:xfrm>
          <a:prstGeom prst="rect">
            <a:avLst/>
          </a:prstGeom>
        </p:spPr>
      </p:pic>
      <p:sp>
        <p:nvSpPr>
          <p:cNvPr id="31" name="Rounded Rectangle 30">
            <a:extLst>
              <a:ext uri="{FF2B5EF4-FFF2-40B4-BE49-F238E27FC236}">
                <a16:creationId xmlns:a16="http://schemas.microsoft.com/office/drawing/2014/main" id="{7238F237-6452-7710-3DB8-4F4302A75C9F}"/>
              </a:ext>
            </a:extLst>
          </p:cNvPr>
          <p:cNvSpPr/>
          <p:nvPr/>
        </p:nvSpPr>
        <p:spPr>
          <a:xfrm>
            <a:off x="960144" y="41216195"/>
            <a:ext cx="15930439" cy="1333793"/>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20" dirty="0">
                <a:solidFill>
                  <a:schemeClr val="bg1"/>
                </a:solidFill>
                <a:latin typeface="Calibri" panose="020F0502020204030204" pitchFamily="34" charset="0"/>
                <a:cs typeface="Calibri" panose="020F0502020204030204" pitchFamily="34" charset="0"/>
              </a:rPr>
              <a:t>Reflective processes for exercise intention differed significantly in intenders vs. non-intenders; however, this is not driven by any one construct. Intenders demonstrated more social reinforcement and perceived behavioral control, which was the most significant construct in predicting intention.</a:t>
            </a:r>
          </a:p>
        </p:txBody>
      </p:sp>
      <p:sp>
        <p:nvSpPr>
          <p:cNvPr id="33" name="TextBox 32">
            <a:extLst>
              <a:ext uri="{FF2B5EF4-FFF2-40B4-BE49-F238E27FC236}">
                <a16:creationId xmlns:a16="http://schemas.microsoft.com/office/drawing/2014/main" id="{BDA26986-A2A1-59E6-9375-84C37C10A0AB}"/>
              </a:ext>
            </a:extLst>
          </p:cNvPr>
          <p:cNvSpPr txBox="1"/>
          <p:nvPr/>
        </p:nvSpPr>
        <p:spPr>
          <a:xfrm>
            <a:off x="3653962" y="36030242"/>
            <a:ext cx="4761075" cy="402921"/>
          </a:xfrm>
          <a:prstGeom prst="rect">
            <a:avLst/>
          </a:prstGeom>
          <a:noFill/>
        </p:spPr>
        <p:txBody>
          <a:bodyPr wrap="square" rtlCol="0">
            <a:spAutoFit/>
          </a:bodyPr>
          <a:lstStyle/>
          <a:p>
            <a:r>
              <a:rPr lang="en-US" sz="2014" dirty="0">
                <a:latin typeface="Calibri Light" panose="020F0302020204030204" pitchFamily="34" charset="0"/>
                <a:cs typeface="Calibri Light" panose="020F0302020204030204" pitchFamily="34" charset="0"/>
              </a:rPr>
              <a:t>Wilks’ </a:t>
            </a:r>
            <a:r>
              <a:rPr lang="en-US" sz="2014" dirty="0" err="1">
                <a:latin typeface="Calibri Light" panose="020F0302020204030204" pitchFamily="34" charset="0"/>
                <a:cs typeface="Calibri Light" panose="020F0302020204030204" pitchFamily="34" charset="0"/>
              </a:rPr>
              <a:t>λ</a:t>
            </a:r>
            <a:r>
              <a:rPr lang="en-US" sz="2014" dirty="0">
                <a:latin typeface="Calibri Light" panose="020F0302020204030204" pitchFamily="34" charset="0"/>
                <a:cs typeface="Calibri Light" panose="020F0302020204030204" pitchFamily="34" charset="0"/>
              </a:rPr>
              <a:t> = 0.764 F(4,61) = 4.72, p = 0.002</a:t>
            </a:r>
          </a:p>
        </p:txBody>
      </p:sp>
      <p:sp>
        <p:nvSpPr>
          <p:cNvPr id="35" name="TextBox 34">
            <a:extLst>
              <a:ext uri="{FF2B5EF4-FFF2-40B4-BE49-F238E27FC236}">
                <a16:creationId xmlns:a16="http://schemas.microsoft.com/office/drawing/2014/main" id="{B9566420-5DA0-6C65-9541-FA212999BC6E}"/>
              </a:ext>
            </a:extLst>
          </p:cNvPr>
          <p:cNvSpPr txBox="1"/>
          <p:nvPr/>
        </p:nvSpPr>
        <p:spPr>
          <a:xfrm>
            <a:off x="11701989" y="35982178"/>
            <a:ext cx="2200908" cy="402921"/>
          </a:xfrm>
          <a:prstGeom prst="rect">
            <a:avLst/>
          </a:prstGeom>
          <a:noFill/>
        </p:spPr>
        <p:txBody>
          <a:bodyPr wrap="square" rtlCol="0">
            <a:spAutoFit/>
          </a:bodyPr>
          <a:lstStyle/>
          <a:p>
            <a:r>
              <a:rPr lang="en-US" sz="2014" dirty="0">
                <a:latin typeface="Calibri Light" panose="020F0302020204030204" pitchFamily="34" charset="0"/>
                <a:cs typeface="Calibri Light" panose="020F0302020204030204" pitchFamily="34" charset="0"/>
              </a:rPr>
              <a:t>t = -2.03, p = 0.047</a:t>
            </a:r>
          </a:p>
        </p:txBody>
      </p:sp>
      <p:sp>
        <p:nvSpPr>
          <p:cNvPr id="38" name="TextBox 37">
            <a:extLst>
              <a:ext uri="{FF2B5EF4-FFF2-40B4-BE49-F238E27FC236}">
                <a16:creationId xmlns:a16="http://schemas.microsoft.com/office/drawing/2014/main" id="{39DAA141-C242-231F-2D78-7D71E198E0D1}"/>
              </a:ext>
            </a:extLst>
          </p:cNvPr>
          <p:cNvSpPr txBox="1"/>
          <p:nvPr/>
        </p:nvSpPr>
        <p:spPr>
          <a:xfrm>
            <a:off x="14646857" y="36022091"/>
            <a:ext cx="2200908" cy="402921"/>
          </a:xfrm>
          <a:prstGeom prst="rect">
            <a:avLst/>
          </a:prstGeom>
          <a:noFill/>
        </p:spPr>
        <p:txBody>
          <a:bodyPr wrap="square" rtlCol="0">
            <a:spAutoFit/>
          </a:bodyPr>
          <a:lstStyle/>
          <a:p>
            <a:r>
              <a:rPr lang="en-US" sz="2014" dirty="0">
                <a:latin typeface="Calibri Light" panose="020F0302020204030204" pitchFamily="34" charset="0"/>
                <a:cs typeface="Calibri Light" panose="020F0302020204030204" pitchFamily="34" charset="0"/>
              </a:rPr>
              <a:t>t = -2.03, p = 0.046</a:t>
            </a:r>
          </a:p>
        </p:txBody>
      </p:sp>
    </p:spTree>
    <p:extLst>
      <p:ext uri="{BB962C8B-B14F-4D97-AF65-F5344CB8AC3E}">
        <p14:creationId xmlns:p14="http://schemas.microsoft.com/office/powerpoint/2010/main" val="137102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Default Desig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53394</TotalTime>
  <Words>1162</Words>
  <Application>Microsoft Macintosh PowerPoint</Application>
  <PresentationFormat>Custom</PresentationFormat>
  <Paragraphs>82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Default Design</vt:lpstr>
      <vt:lpstr>PowerPoint Presentation</vt:lpstr>
    </vt:vector>
  </TitlesOfParts>
  <Company>IUPUI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Brox Lab</dc:creator>
  <cp:lastModifiedBy>Ballinger, Tarah J</cp:lastModifiedBy>
  <cp:revision>520</cp:revision>
  <cp:lastPrinted>2014-03-31T14:49:13Z</cp:lastPrinted>
  <dcterms:created xsi:type="dcterms:W3CDTF">2001-07-03T13:52:45Z</dcterms:created>
  <dcterms:modified xsi:type="dcterms:W3CDTF">2026-07-06T23:55:33Z</dcterms:modified>
</cp:coreProperties>
</file>