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D47BA2-82E8-A741-8436-F48F7818EA90}" v="5" dt="2026-07-06T23:40:36.4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71"/>
    <p:restoredTop sz="74387"/>
  </p:normalViewPr>
  <p:slideViewPr>
    <p:cSldViewPr snapToGrid="0">
      <p:cViewPr>
        <p:scale>
          <a:sx n="79" d="100"/>
          <a:sy n="79" d="100"/>
        </p:scale>
        <p:origin x="696" y="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38B504-59F8-614A-A71F-965AF9AC90CC}" type="datetimeFigureOut">
              <a:rPr lang="en-US" smtClean="0"/>
              <a:t>6/29/26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95D1CE-1DC0-7746-B232-8F0F26955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89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95D1CE-1DC0-7746-B232-8F0F269559D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881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95D1CE-1DC0-7746-B232-8F0F269559D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785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95D1CE-1DC0-7746-B232-8F0F269559D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0967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95D1CE-1DC0-7746-B232-8F0F269559D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296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8901C-4171-82D8-73BD-6A8E22B24E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D701FF-CD9E-1092-771D-423E052AAB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263901-8B19-0A4E-EF9B-D1A66C79F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4D449-84AE-C34E-90E9-B6543EB120E1}" type="datetimeFigureOut">
              <a:rPr lang="en-US" smtClean="0"/>
              <a:t>6/20/26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66CFD9-FE9C-0A13-E4A8-D90A7ABC8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6EDCC9-1B40-00D9-7ABD-51D0469EA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580A8-5585-294E-A0EE-B5B39C5F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977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BF35C-2FE6-2580-EFCE-667AA9CA5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FA59FA-D713-6CEC-5299-575BDC67C4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134303-1633-05E9-781C-BBC367F91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4D449-84AE-C34E-90E9-B6543EB120E1}" type="datetimeFigureOut">
              <a:rPr lang="en-US" smtClean="0"/>
              <a:t>6/20/26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5EDD23-BB06-8B0C-25BF-65EDD4E59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5DFF66-BCCE-02BB-12D7-C6E3DC09B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580A8-5585-294E-A0EE-B5B39C5F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612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CB5CFE0-27AA-2322-CDAE-756B04F2B0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CAC134-919C-F0F6-C97B-2FA814073E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2ED4A0-80EF-A822-6890-B22CC66B8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4D449-84AE-C34E-90E9-B6543EB120E1}" type="datetimeFigureOut">
              <a:rPr lang="en-US" smtClean="0"/>
              <a:t>6/20/26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11918-CA73-E001-D9F1-B21C3F977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130822-A548-EFCF-4E44-C458682D3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580A8-5585-294E-A0EE-B5B39C5F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183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96C4B-97AD-9EDC-6146-286704927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7ACC17-F1B3-6620-223B-F7E037E330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E7C19D-C1BB-4E98-B244-29125B461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4D449-84AE-C34E-90E9-B6543EB120E1}" type="datetimeFigureOut">
              <a:rPr lang="en-US" smtClean="0"/>
              <a:t>6/20/26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496836-A1A2-0FBD-61D5-A25BEA5A5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0A88AD-FBA0-2C75-792B-8B2022EAC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580A8-5585-294E-A0EE-B5B39C5F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643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0AF36-73FA-ED73-F6B8-5EB04EAB1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A154C8-97A4-8700-73F9-3CB46E0970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5FB1C6-BFCC-0630-4EEF-0744C994C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4D449-84AE-C34E-90E9-B6543EB120E1}" type="datetimeFigureOut">
              <a:rPr lang="en-US" smtClean="0"/>
              <a:t>6/20/26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6A559-69B7-DFCC-9327-45AE876FD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AFCDE5-C921-7AD2-403E-12734B8F0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580A8-5585-294E-A0EE-B5B39C5F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868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FBB1B-2D7E-34DC-8A03-E0FCB66F3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C225FA-A1B7-97B7-DDD1-F74E80DF88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022794-96F2-2626-52ED-5C914050E2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29189A-FE21-62A0-8204-A3C773351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4D449-84AE-C34E-90E9-B6543EB120E1}" type="datetimeFigureOut">
              <a:rPr lang="en-US" smtClean="0"/>
              <a:t>6/20/26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FEFC8B-1263-B9BB-6266-2D9EC0A82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98CA6C-D13A-AFF6-E583-1FAB5F9C4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580A8-5585-294E-A0EE-B5B39C5F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620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CF5C7-CF0A-544C-9556-DE7F259BA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C83C9A-4ECF-509B-DC28-B9A8758557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9D6FEC-E9A3-F3FC-12CC-490DC7F8FD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FA73BD-3ED5-08E8-B1EA-C05D4B3A83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A00246-D20D-7B09-BDCC-FBA8079538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EC25F6D-0DC1-2C84-F349-0E9C01401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4D449-84AE-C34E-90E9-B6543EB120E1}" type="datetimeFigureOut">
              <a:rPr lang="en-US" smtClean="0"/>
              <a:t>6/20/26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E354EA-4DC3-FEC7-07A7-B81869E80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40EACA-5CE3-E2BE-8B84-1C44AFD17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580A8-5585-294E-A0EE-B5B39C5F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758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90965-E04F-9C2D-5786-4B62FEFCF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EB5057-D642-C3DA-3D26-FA7D8BDEB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4D449-84AE-C34E-90E9-B6543EB120E1}" type="datetimeFigureOut">
              <a:rPr lang="en-US" smtClean="0"/>
              <a:t>6/20/26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267FC3-129D-9DD3-A3AF-A365D31AC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E8DBDC-25AA-879A-1F53-644B7867D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580A8-5585-294E-A0EE-B5B39C5F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07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9562AA-50C5-F989-FA33-B7A3CC69B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4D449-84AE-C34E-90E9-B6543EB120E1}" type="datetimeFigureOut">
              <a:rPr lang="en-US" smtClean="0"/>
              <a:t>6/20/26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987AB7-1B0F-568E-C644-E56F1F9B3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9B7BA0-BE6F-5F4D-D05E-031D13F8A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580A8-5585-294E-A0EE-B5B39C5F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305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CC56A-55BB-874B-AE47-CB05F4B10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7CB609-F037-439D-AB56-18F15D870D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59708E-FC1C-0F4D-8E6F-5ACF66E5AC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9EDBE2-52AA-0D96-08EF-4B7CCFA8F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4D449-84AE-C34E-90E9-B6543EB120E1}" type="datetimeFigureOut">
              <a:rPr lang="en-US" smtClean="0"/>
              <a:t>6/20/26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8C7E14-6C34-3896-06BF-8E5FEFBC1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CDDD11-9B5A-6071-2F5C-733AD1327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580A8-5585-294E-A0EE-B5B39C5F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012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3A88D-7A9A-4686-CC72-892EF422C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30C5A6-290B-5DD8-6A53-60C6D3B0BB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E0DEF3-5CFA-6EC2-A919-377AF91C18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71AE16-2E09-D231-444B-D31BCC466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4D449-84AE-C34E-90E9-B6543EB120E1}" type="datetimeFigureOut">
              <a:rPr lang="en-US" smtClean="0"/>
              <a:t>6/20/26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756135-DCA2-8B4F-89B7-00E19BCE0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6AE2A2-6D5B-0D63-5044-17910A283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580A8-5585-294E-A0EE-B5B39C5F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530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2A3731-0D46-F993-CF6C-5912F366B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FF7B64-77FA-411B-ABAB-A581CB3FE2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7B9130-D6AC-8824-1094-8B9651859B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F4D449-84AE-C34E-90E9-B6543EB120E1}" type="datetimeFigureOut">
              <a:rPr lang="en-US" smtClean="0"/>
              <a:t>6/20/26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73A853-90F9-CDAC-2E2A-B1ED0C7FDB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5EEE40-3351-1A70-CDC2-B1A408F21D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B580A8-5585-294E-A0EE-B5B39C5F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824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6A61B-DD50-C773-F248-843AD58BF9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33742"/>
            <a:ext cx="9144000" cy="2387600"/>
          </a:xfrm>
        </p:spPr>
        <p:txBody>
          <a:bodyPr>
            <a:noAutofit/>
          </a:bodyPr>
          <a:lstStyle/>
          <a:p>
            <a:r>
              <a:rPr lang="en-US" sz="44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Times New Roman"/>
              </a:rPr>
              <a:t>Understanding barriers to exercise participation in those living with metastatic breast cancer: exploratory analysis of the </a:t>
            </a:r>
            <a:r>
              <a:rPr lang="en-US" sz="4400" b="1" dirty="0" err="1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Times New Roman"/>
              </a:rPr>
              <a:t>EMBody</a:t>
            </a:r>
            <a:r>
              <a:rPr lang="en-US" sz="44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Times New Roman"/>
              </a:rPr>
              <a:t> trial</a:t>
            </a:r>
            <a:br>
              <a:rPr lang="en-US" sz="44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Times New Roman"/>
              </a:rPr>
            </a:br>
            <a:endParaRPr lang="en-US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7623BB-E5CC-8DAA-AA3E-C04ED2C8F5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86543" y="3907401"/>
            <a:ext cx="9818914" cy="1655762"/>
          </a:xfrm>
        </p:spPr>
        <p:txBody>
          <a:bodyPr/>
          <a:lstStyle/>
          <a:p>
            <a:r>
              <a:rPr lang="en-US" u="sng" dirty="0">
                <a:latin typeface="Calibri" panose="020F0502020204030204" pitchFamily="34" charset="0"/>
                <a:cs typeface="Calibri" panose="020F0502020204030204" pitchFamily="34" charset="0"/>
              </a:rPr>
              <a:t>Tarah J. Ballinger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Donya Nemati, Niraj Shah, Danielle Halsey, Navin Kaushal</a:t>
            </a:r>
            <a:endParaRPr lang="en-US" b="1" baseline="30000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endParaRPr lang="en-US" dirty="0"/>
          </a:p>
        </p:txBody>
      </p:sp>
      <p:pic>
        <p:nvPicPr>
          <p:cNvPr id="4" name="Picture 3" descr="Indiana University Melvin and Bren Simon Comprehensive Cancer Center | Cancer  Centers | Partner | OncLive">
            <a:extLst>
              <a:ext uri="{FF2B5EF4-FFF2-40B4-BE49-F238E27FC236}">
                <a16:creationId xmlns:a16="http://schemas.microsoft.com/office/drawing/2014/main" id="{37E3B5FF-9388-8103-86F1-A53D6778BC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2137" y="5139989"/>
            <a:ext cx="3945406" cy="1341438"/>
          </a:xfrm>
          <a:prstGeom prst="rect">
            <a:avLst/>
          </a:prstGeom>
        </p:spPr>
      </p:pic>
      <p:pic>
        <p:nvPicPr>
          <p:cNvPr id="5" name="Picture 8" descr="IUPUI School of Health &amp; Human Sciences | Indianapolis IN">
            <a:extLst>
              <a:ext uri="{FF2B5EF4-FFF2-40B4-BE49-F238E27FC236}">
                <a16:creationId xmlns:a16="http://schemas.microsoft.com/office/drawing/2014/main" id="{848125B8-3ED0-1D64-1D74-C24B71B67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159" y="4735282"/>
            <a:ext cx="1964426" cy="1964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273DCE1-1805-ED32-62AF-242D146D64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781" y="4875401"/>
            <a:ext cx="1920438" cy="842094"/>
          </a:xfrm>
          <a:prstGeom prst="rect">
            <a:avLst/>
          </a:prstGeom>
        </p:spPr>
      </p:pic>
      <p:pic>
        <p:nvPicPr>
          <p:cNvPr id="7" name="Picture 6" descr="Leading Breast Cancer Research | Vera Bradley Foundation">
            <a:extLst>
              <a:ext uri="{FF2B5EF4-FFF2-40B4-BE49-F238E27FC236}">
                <a16:creationId xmlns:a16="http://schemas.microsoft.com/office/drawing/2014/main" id="{EAD6CF7C-B110-D048-A4FF-E979BB4446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391" y="5103980"/>
            <a:ext cx="3200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358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7B2BE-86E8-C689-BCF8-61BD6679D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EMBody</a:t>
            </a:r>
            <a:r>
              <a:rPr lang="en-US" b="1" dirty="0"/>
              <a:t>:  Exercise in Metastatic Breast Cancer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BD9A60-EB41-F951-0903-D2859D98675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2924" y="2051177"/>
            <a:ext cx="3747809" cy="202803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5E6DDA67-7F74-A48C-F30A-FD1B9869E6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8895" y="1208313"/>
            <a:ext cx="7161720" cy="3427335"/>
          </a:xfrm>
          <a:prstGeom prst="rect">
            <a:avLst/>
          </a:prstGeom>
        </p:spPr>
      </p:pic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AC9B7275-15F5-421F-4711-C89934D103AE}"/>
              </a:ext>
            </a:extLst>
          </p:cNvPr>
          <p:cNvSpPr/>
          <p:nvPr/>
        </p:nvSpPr>
        <p:spPr>
          <a:xfrm>
            <a:off x="359229" y="4914900"/>
            <a:ext cx="11364685" cy="15512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u="sng" dirty="0"/>
              <a:t>Exploratory </a:t>
            </a:r>
            <a:r>
              <a:rPr lang="en-US" sz="2400" u="sng" dirty="0" err="1"/>
              <a:t>substudy</a:t>
            </a:r>
            <a:r>
              <a:rPr lang="en-US" sz="2400" dirty="0"/>
              <a:t>: Determine behavioral predictors of exercise intention that differ between intenders and non-intenders to participation in the </a:t>
            </a:r>
            <a:r>
              <a:rPr lang="en-US" sz="2400" dirty="0" err="1"/>
              <a:t>EMBody</a:t>
            </a:r>
            <a:r>
              <a:rPr lang="en-US" sz="2400" dirty="0"/>
              <a:t> trial</a:t>
            </a:r>
          </a:p>
        </p:txBody>
      </p:sp>
      <p:pic>
        <p:nvPicPr>
          <p:cNvPr id="38" name="Graphic 37" descr="Star with solid fill">
            <a:extLst>
              <a:ext uri="{FF2B5EF4-FFF2-40B4-BE49-F238E27FC236}">
                <a16:creationId xmlns:a16="http://schemas.microsoft.com/office/drawing/2014/main" id="{3889A9B4-845F-1271-0467-77CA13E3F4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91343" y="1969940"/>
            <a:ext cx="664029" cy="664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994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A32A543-FAF3-4738-6C93-7F193118B5FA}"/>
              </a:ext>
            </a:extLst>
          </p:cNvPr>
          <p:cNvSpPr/>
          <p:nvPr/>
        </p:nvSpPr>
        <p:spPr>
          <a:xfrm>
            <a:off x="228600" y="1600200"/>
            <a:ext cx="3869871" cy="36576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endParaRPr lang="en-US" sz="2400" b="1" dirty="0"/>
          </a:p>
          <a:p>
            <a:pPr algn="r"/>
            <a:r>
              <a:rPr lang="en-US" sz="2400" b="1" dirty="0"/>
              <a:t>PROMIS-29 v2.1</a:t>
            </a:r>
          </a:p>
          <a:p>
            <a:pPr algn="ctr"/>
            <a:endParaRPr lang="en-US" sz="2400" b="1" dirty="0"/>
          </a:p>
          <a:p>
            <a:pPr algn="ctr"/>
            <a:endParaRPr lang="en-US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Anxiety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Depression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Fatigue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Pain interference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Physical functioning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D06B812-0D27-34CD-63D6-7E91251AB8CA}"/>
              </a:ext>
            </a:extLst>
          </p:cNvPr>
          <p:cNvSpPr/>
          <p:nvPr/>
        </p:nvSpPr>
        <p:spPr>
          <a:xfrm>
            <a:off x="4223660" y="1551215"/>
            <a:ext cx="3869871" cy="36576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976313" algn="r"/>
            <a:r>
              <a:rPr lang="en-US" sz="2400" b="1" dirty="0"/>
              <a:t>M-PAC Framework for reflective processes</a:t>
            </a:r>
          </a:p>
          <a:p>
            <a:pPr algn="ctr"/>
            <a:endParaRPr lang="en-US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Attitude (instrumental and affective)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Capability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Opportunity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7918BFD-BCE3-C8DF-0100-DDBF375669DA}"/>
              </a:ext>
            </a:extLst>
          </p:cNvPr>
          <p:cNvSpPr/>
          <p:nvPr/>
        </p:nvSpPr>
        <p:spPr>
          <a:xfrm>
            <a:off x="8218720" y="1551215"/>
            <a:ext cx="3869871" cy="36576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700088" algn="r"/>
            <a:r>
              <a:rPr lang="en-US" sz="2400" b="1" dirty="0"/>
              <a:t>Psychosocial predictors of intention (TPB)</a:t>
            </a:r>
          </a:p>
          <a:p>
            <a:pPr algn="ctr"/>
            <a:endParaRPr lang="en-US" sz="2400" b="1" dirty="0"/>
          </a:p>
          <a:p>
            <a:pPr algn="ctr"/>
            <a:endParaRPr lang="en-US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Subjective norms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Perceived behavioral control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A0C0CC8F-F10F-5C4A-3392-648EDB83ADEF}"/>
              </a:ext>
            </a:extLst>
          </p:cNvPr>
          <p:cNvSpPr/>
          <p:nvPr/>
        </p:nvSpPr>
        <p:spPr>
          <a:xfrm>
            <a:off x="1714500" y="5664381"/>
            <a:ext cx="8997043" cy="70212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Analysis:  Independent t-test, Chi-squared, and MANOVA (Wilks’ </a:t>
            </a:r>
            <a:r>
              <a:rPr lang="en-US" dirty="0" err="1"/>
              <a:t>λ</a:t>
            </a:r>
            <a:r>
              <a:rPr lang="en-US" dirty="0"/>
              <a:t>)</a:t>
            </a:r>
          </a:p>
        </p:txBody>
      </p:sp>
      <p:pic>
        <p:nvPicPr>
          <p:cNvPr id="12" name="Graphic 11" descr="Medical with solid fill">
            <a:extLst>
              <a:ext uri="{FF2B5EF4-FFF2-40B4-BE49-F238E27FC236}">
                <a16:creationId xmlns:a16="http://schemas.microsoft.com/office/drawing/2014/main" id="{42FED996-0B8D-CE26-E53E-B3849578BB9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7957" y="1957796"/>
            <a:ext cx="914400" cy="914400"/>
          </a:xfrm>
          <a:prstGeom prst="rect">
            <a:avLst/>
          </a:prstGeom>
        </p:spPr>
      </p:pic>
      <p:pic>
        <p:nvPicPr>
          <p:cNvPr id="16" name="Graphic 15" descr="Reflection with solid fill">
            <a:extLst>
              <a:ext uri="{FF2B5EF4-FFF2-40B4-BE49-F238E27FC236}">
                <a16:creationId xmlns:a16="http://schemas.microsoft.com/office/drawing/2014/main" id="{A5BB352D-E2EA-582C-59B2-E187C194F3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66200" y="2006781"/>
            <a:ext cx="914400" cy="914400"/>
          </a:xfrm>
          <a:prstGeom prst="rect">
            <a:avLst/>
          </a:prstGeom>
        </p:spPr>
      </p:pic>
      <p:pic>
        <p:nvPicPr>
          <p:cNvPr id="18" name="Graphic 17" descr="Cycle with people with solid fill">
            <a:extLst>
              <a:ext uri="{FF2B5EF4-FFF2-40B4-BE49-F238E27FC236}">
                <a16:creationId xmlns:a16="http://schemas.microsoft.com/office/drawing/2014/main" id="{7CAF85CF-A482-CC93-B856-66AE58B2EB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89919" y="1907177"/>
            <a:ext cx="914400" cy="9144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7F32C93B-B030-A37D-CAFA-B2ABC21C19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5157" y="491490"/>
            <a:ext cx="9802287" cy="702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37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022AC4B-892C-BFCF-22F7-B51FF41FF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98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Intenders (n=43) versus non-intenders (n=26)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F7998D-D0A0-0F76-469F-80AB089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229" y="1120230"/>
            <a:ext cx="11625942" cy="4351338"/>
          </a:xfrm>
        </p:spPr>
        <p:txBody>
          <a:bodyPr/>
          <a:lstStyle/>
          <a:p>
            <a:pPr marL="0" indent="0">
              <a:buNone/>
            </a:pPr>
            <a:r>
              <a:rPr lang="en-US" u="sng" dirty="0"/>
              <a:t>Demographics</a:t>
            </a:r>
            <a:r>
              <a:rPr lang="en-US" dirty="0"/>
              <a:t>: No differences in age, race, ethnicity, insurance status, marital status, income, education level, or baseline MVPA 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u="sng" dirty="0"/>
              <a:t>PROMIS measures</a:t>
            </a:r>
            <a:r>
              <a:rPr lang="en-US" dirty="0"/>
              <a:t>:  Significant difference only in pain, with higher pain interference noted in the intenders (T score 57.1 vs. 51.0, p=0.01)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u="sng" dirty="0"/>
              <a:t>Behavioral constructs</a:t>
            </a:r>
            <a:r>
              <a:rPr lang="en-US" dirty="0"/>
              <a:t>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C78AE7-E8BB-4C4C-BA87-DD4A68E701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770" b="20116"/>
          <a:stretch>
            <a:fillRect/>
          </a:stretch>
        </p:blipFill>
        <p:spPr>
          <a:xfrm>
            <a:off x="1162307" y="3956454"/>
            <a:ext cx="9867385" cy="28325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439876B-698C-AB49-AD2F-2E41A1231ACC}"/>
              </a:ext>
            </a:extLst>
          </p:cNvPr>
          <p:cNvSpPr txBox="1"/>
          <p:nvPr/>
        </p:nvSpPr>
        <p:spPr>
          <a:xfrm>
            <a:off x="3096056" y="4451624"/>
            <a:ext cx="47278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Wilks’ </a:t>
            </a:r>
            <a:r>
              <a:rPr lang="en-US" sz="1100" dirty="0" err="1"/>
              <a:t>λ</a:t>
            </a:r>
            <a:r>
              <a:rPr lang="en-US" sz="1100" dirty="0"/>
              <a:t> = 0.764 F(4,61) = 4.72, p = 0.002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4BBF86-B8D7-8DB3-F9C8-636D477C3097}"/>
              </a:ext>
            </a:extLst>
          </p:cNvPr>
          <p:cNvSpPr txBox="1"/>
          <p:nvPr/>
        </p:nvSpPr>
        <p:spPr>
          <a:xfrm>
            <a:off x="7721682" y="4451624"/>
            <a:ext cx="2185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t = -2.03, p = 0.047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3DFC39-AE13-B898-5326-B47F8E3E27A6}"/>
              </a:ext>
            </a:extLst>
          </p:cNvPr>
          <p:cNvSpPr txBox="1"/>
          <p:nvPr/>
        </p:nvSpPr>
        <p:spPr>
          <a:xfrm>
            <a:off x="9405364" y="4451624"/>
            <a:ext cx="2185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t = -2.03, p = 0.046</a:t>
            </a:r>
          </a:p>
        </p:txBody>
      </p:sp>
    </p:spTree>
    <p:extLst>
      <p:ext uri="{BB962C8B-B14F-4D97-AF65-F5344CB8AC3E}">
        <p14:creationId xmlns:p14="http://schemas.microsoft.com/office/powerpoint/2010/main" val="534209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23386</TotalTime>
  <Words>217</Words>
  <Application>Microsoft Macintosh PowerPoint</Application>
  <PresentationFormat>Widescreen</PresentationFormat>
  <Paragraphs>37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Calibri</vt:lpstr>
      <vt:lpstr>Office Theme</vt:lpstr>
      <vt:lpstr>Understanding barriers to exercise participation in those living with metastatic breast cancer: exploratory analysis of the EMBody trial </vt:lpstr>
      <vt:lpstr>EMBody:  Exercise in Metastatic Breast Cancer</vt:lpstr>
      <vt:lpstr>PowerPoint Presentation</vt:lpstr>
      <vt:lpstr>Intenders (n=43) versus non-intenders (n=26)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Ballinger, Tarah J</dc:creator>
  <cp:lastModifiedBy>Ballinger, Tarah J</cp:lastModifiedBy>
  <cp:revision>4</cp:revision>
  <dcterms:created xsi:type="dcterms:W3CDTF">2026-06-20T18:15:55Z</dcterms:created>
  <dcterms:modified xsi:type="dcterms:W3CDTF">2026-07-07T00:01:58Z</dcterms:modified>
</cp:coreProperties>
</file>