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charts/chartEx2.xml" ContentType="application/vnd.ms-office.chartex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9" r:id="rId2"/>
    <p:sldId id="256" r:id="rId3"/>
    <p:sldId id="257" r:id="rId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FFA"/>
    <a:srgbClr val="203864"/>
    <a:srgbClr val="65CD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78102" autoAdjust="0"/>
  </p:normalViewPr>
  <p:slideViewPr>
    <p:cSldViewPr snapToGrid="0" snapToObjects="1">
      <p:cViewPr varScale="1">
        <p:scale>
          <a:sx n="58" d="100"/>
          <a:sy n="58" d="100"/>
        </p:scale>
        <p:origin x="66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Microsoft_Excel_Worksheet.xlsx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Microsoft_Excel_Worksheet1.xlsx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 dir="row">Sheet1!$A$2:$A$8</cx:f>
        <cx:lvl ptCount="7">
          <cx:pt idx="0">Gynecological</cx:pt>
          <cx:pt idx="1">Urological</cx:pt>
          <cx:pt idx="2">Gastrointestinal</cx:pt>
          <cx:pt idx="3">Skin cancer</cx:pt>
          <cx:pt idx="4">Hematological</cx:pt>
          <cx:pt idx="5">Lung cancer</cx:pt>
          <cx:pt idx="6">Other</cx:pt>
        </cx:lvl>
      </cx:strDim>
      <cx:numDim type="size">
        <cx:f dir="row">Sheet1!$B$2:$B$8</cx:f>
        <cx:lvl ptCount="7" formatCode="General">
          <cx:pt idx="0">9947</cx:pt>
          <cx:pt idx="1">9437</cx:pt>
          <cx:pt idx="2">7511</cx:pt>
          <cx:pt idx="3">5779</cx:pt>
          <cx:pt idx="4">5242</cx:pt>
          <cx:pt idx="5">5139</cx:pt>
          <cx:pt idx="6">4807</cx:pt>
        </cx:lvl>
      </cx:numDim>
    </cx:data>
  </cx:chartData>
  <cx:chart>
    <cx:title pos="t" align="ctr" overlay="0">
      <cx:tx>
        <cx:rich>
          <a:bodyPr rot="0" spcFirstLastPara="1" vertOverflow="ellipsis" vert="horz" wrap="square" lIns="38100" tIns="19050" rIns="38100" bIns="19050" anchor="ctr" anchorCtr="1" compatLnSpc="0"/>
          <a:lstStyle/>
          <a:p>
            <a:pPr algn="ctr" rtl="0">
              <a:defRPr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  <a:t>Total </a:t>
            </a:r>
            <a:r>
              <a:rPr kumimoji="0" lang="de-DE" sz="9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  <a:t>cancer</a:t>
            </a: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de-DE" sz="9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  <a:t>patients</a:t>
            </a: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  <a:t> (n = 47,862)</a:t>
            </a:r>
          </a:p>
        </cx:rich>
      </cx:tx>
    </cx:title>
    <cx:plotArea>
      <cx:plotAreaRegion>
        <cx:series layoutId="sunburst" uniqueId="{04AAD9D2-F75E-443F-9CD7-F80BCFF2D566}">
          <cx:tx>
            <cx:txData>
              <cx:f>Sheet1!$B$1</cx:f>
              <cx:v>Total treated 2023</cx:v>
            </cx:txData>
          </cx:tx>
          <cx:dataLabels pos="ctr"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900">
                    <a:solidFill>
                      <a:schemeClr val="tx1"/>
                    </a:solidFill>
                  </a:defRPr>
                </a:pPr>
                <a:endParaRPr lang="de-DE" sz="900" b="0" i="0" u="none" strike="noStrike" baseline="0">
                  <a:solidFill>
                    <a:schemeClr val="tx1"/>
                  </a:solidFill>
                  <a:latin typeface="Calibri"/>
                </a:endParaRPr>
              </a:p>
            </cx:txPr>
            <cx:visibility seriesName="0" categoryName="1" value="0"/>
          </cx:dataLabels>
          <cx:dataId val="0"/>
        </cx:series>
      </cx:plotAreaRegion>
    </cx:plotArea>
  </cx:chart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 dir="row">Sheet1!$A$2:$A$8</cx:f>
        <cx:lvl ptCount="7">
          <cx:pt idx="0">Gynecological</cx:pt>
          <cx:pt idx="1">Urological</cx:pt>
          <cx:pt idx="2">Gastrointestinal</cx:pt>
          <cx:pt idx="3">Skin cancer</cx:pt>
          <cx:pt idx="4">Hematological</cx:pt>
          <cx:pt idx="5">Lung cancer</cx:pt>
          <cx:pt idx="6">Other</cx:pt>
        </cx:lvl>
      </cx:strDim>
      <cx:numDim type="size">
        <cx:f dir="row">Sheet1!$B$2:$B$8</cx:f>
        <cx:lvl ptCount="7" formatCode="General">
          <cx:pt idx="0">292</cx:pt>
          <cx:pt idx="1">61</cx:pt>
          <cx:pt idx="2">122</cx:pt>
          <cx:pt idx="3">18</cx:pt>
          <cx:pt idx="4">46</cx:pt>
          <cx:pt idx="5">40</cx:pt>
          <cx:pt idx="6">40</cx:pt>
        </cx:lvl>
      </cx:numDim>
    </cx:data>
  </cx:chartData>
  <cx:chart>
    <cx:title pos="t" align="ctr" overlay="0">
      <cx:tx>
        <cx:rich>
          <a:bodyPr rot="0" spcFirstLastPara="1" vertOverflow="ellipsis" vert="horz" wrap="square" lIns="38100" tIns="19050" rIns="38100" bIns="19050" anchor="ctr" anchorCtr="1" compatLnSpc="0"/>
          <a:lstStyle/>
          <a:p>
            <a:pPr algn="ctr" rtl="0">
              <a:defRPr sz="900" b="0" i="0" u="none" strike="noStrike" kern="1200" baseline="0">
                <a:solidFill>
                  <a:schemeClr val="tx1"/>
                </a:solidFill>
                <a:latin typeface="Arial"/>
                <a:ea typeface="+mn-ea"/>
                <a:cs typeface="+mn-cs"/>
              </a:defRPr>
            </a:pPr>
            <a:r>
              <a:rPr kumimoji="0" lang="de-DE" sz="9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  <a:t>Referred</a:t>
            </a: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de-DE" sz="9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  <a:t>into</a:t>
            </a: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de-DE" sz="9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  <a:t>excerice</a:t>
            </a: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de-DE" sz="9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  <a:t>therapy</a:t>
            </a: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de-DE" sz="9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  <a:t>options</a:t>
            </a: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  <a:t> </a:t>
            </a:r>
          </a:p>
          <a:p>
            <a:pPr algn="ctr" rtl="0">
              <a:defRPr sz="900" b="0" i="0" u="none" strike="noStrike" kern="1200" baseline="0">
                <a:solidFill>
                  <a:schemeClr val="tx1"/>
                </a:solidFill>
                <a:latin typeface="Arial"/>
                <a:ea typeface="+mn-ea"/>
                <a:cs typeface="+mn-cs"/>
              </a:defRPr>
            </a:pP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  <a:t>(n = 619)</a:t>
            </a:r>
          </a:p>
        </cx:rich>
      </cx:tx>
    </cx:title>
    <cx:plotArea>
      <cx:plotAreaRegion>
        <cx:series layoutId="sunburst" uniqueId="{21E66B62-1FA3-449F-BE39-488D8E719F28}">
          <cx:tx>
            <cx:txData>
              <cx:f>Sheet1!$B$1</cx:f>
              <cx:v>Referred 2023</cx:v>
            </cx:txData>
          </cx:tx>
          <cx:dataLabels pos="ctr"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900">
                    <a:solidFill>
                      <a:schemeClr val="tx1"/>
                    </a:solidFill>
                  </a:defRPr>
                </a:pPr>
                <a:endParaRPr lang="de-DE" sz="900" b="0" i="0" u="none" strike="noStrike" baseline="0">
                  <a:solidFill>
                    <a:schemeClr val="tx1"/>
                  </a:solidFill>
                  <a:latin typeface="Calibri"/>
                </a:endParaRPr>
              </a:p>
            </cx:txPr>
            <cx:visibility seriesName="0" categoryName="1" value="0"/>
          </cx:dataLabels>
          <cx:dataId val="0"/>
        </cx:series>
      </cx:plotAreaRegion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384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/>
  </cs:dataLabel>
  <cs:dataLabelCallout>
    <cs:lnRef idx="0"/>
    <cs:fillRef idx="0"/>
    <cs:effectRef idx="0"/>
    <cs:fontRef idx="minor">
      <a:schemeClr val="dk1">
        <a:lumMod val="50000"/>
        <a:lumOff val="50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ln w="9525" cap="flat" cmpd="sng" algn="ctr">
        <a:solidFill>
          <a:schemeClr val="phClr">
            <a:alpha val="50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  <a:lumOff val="1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dk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cap="none" spc="2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84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/>
  </cs:dataLabel>
  <cs:dataLabelCallout>
    <cs:lnRef idx="0"/>
    <cs:fillRef idx="0"/>
    <cs:effectRef idx="0"/>
    <cs:fontRef idx="minor">
      <a:schemeClr val="dk1">
        <a:lumMod val="50000"/>
        <a:lumOff val="50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ln w="9525" cap="flat" cmpd="sng" algn="ctr">
        <a:solidFill>
          <a:schemeClr val="phClr">
            <a:alpha val="50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  <a:lumOff val="1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dk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cap="none" spc="2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6295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3668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Ein Bild, das Diagramm, Entwurf, Reihe, Origami enthält.&#10;&#10;Automatisch generierte Beschreibung">
            <a:extLst>
              <a:ext uri="{FF2B5EF4-FFF2-40B4-BE49-F238E27FC236}">
                <a16:creationId xmlns:a16="http://schemas.microsoft.com/office/drawing/2014/main" id="{01B5106E-DB0E-FADB-987B-495A780578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8678"/>
          <a:stretch/>
        </p:blipFill>
        <p:spPr>
          <a:xfrm rot="13542380">
            <a:off x="5455157" y="-5171877"/>
            <a:ext cx="15766588" cy="11244945"/>
          </a:xfrm>
          <a:prstGeom prst="rect">
            <a:avLst/>
          </a:prstGeom>
        </p:spPr>
      </p:pic>
      <p:pic>
        <p:nvPicPr>
          <p:cNvPr id="12" name="Grafik 11" descr="Ein Bild, das Entwurf, Zeichnung, Lineart, Clipart enthält.&#10;&#10;Automatisch generierte Beschreibung">
            <a:extLst>
              <a:ext uri="{FF2B5EF4-FFF2-40B4-BE49-F238E27FC236}">
                <a16:creationId xmlns:a16="http://schemas.microsoft.com/office/drawing/2014/main" id="{406C1EA5-F05B-DB4B-0477-809318821C9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601"/>
          <a:stretch/>
        </p:blipFill>
        <p:spPr>
          <a:xfrm>
            <a:off x="-1392831" y="612481"/>
            <a:ext cx="8064897" cy="6858000"/>
          </a:xfrm>
          <a:prstGeom prst="rect">
            <a:avLst/>
          </a:prstGeom>
        </p:spPr>
      </p:pic>
      <p:pic>
        <p:nvPicPr>
          <p:cNvPr id="5" name="Grafik 1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4216" y="1706034"/>
            <a:ext cx="9218083" cy="5151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ußzeilenplatzhalter 5"/>
          <p:cNvSpPr txBox="1">
            <a:spLocks/>
          </p:cNvSpPr>
          <p:nvPr userDrawn="1"/>
        </p:nvSpPr>
        <p:spPr>
          <a:xfrm>
            <a:off x="7368911" y="6214788"/>
            <a:ext cx="5759451" cy="192616"/>
          </a:xfrm>
          <a:prstGeom prst="rect">
            <a:avLst/>
          </a:prstGeom>
        </p:spPr>
        <p:txBody>
          <a:bodyPr lIns="0" tIns="0" rIns="0" bIns="0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67" dirty="0"/>
              <a:t>Heidelberg ISEO | Saskia Blütgen | Lehrstuhl für Medizinsoziologie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039883" y="3332990"/>
            <a:ext cx="6527701" cy="1344149"/>
          </a:xfrm>
        </p:spPr>
        <p:txBody>
          <a:bodyPr anchor="b"/>
          <a:lstStyle>
            <a:lvl1pPr algn="l" defTabSz="1219170" rtl="0" eaLnBrk="1" latinLnBrk="0" hangingPunct="1">
              <a:spcBef>
                <a:spcPct val="0"/>
              </a:spcBef>
              <a:buNone/>
              <a:defRPr lang="en-US" sz="2933" kern="1200" dirty="0">
                <a:solidFill>
                  <a:schemeClr val="bg1"/>
                </a:solidFill>
                <a:latin typeface="Calibri Light" panose="020F0302020204030204" pitchFamily="34" charset="0"/>
                <a:ea typeface="+mj-ea"/>
                <a:cs typeface="+mj-cs"/>
              </a:defRPr>
            </a:lvl1pPr>
          </a:lstStyle>
          <a:p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5039884" y="5061288"/>
            <a:ext cx="6528725" cy="960000"/>
          </a:xfrm>
        </p:spPr>
        <p:txBody>
          <a:bodyPr/>
          <a:lstStyle>
            <a:lvl1pPr marL="0" indent="0" algn="l" defTabSz="1219170" rtl="0" eaLnBrk="1" latinLnBrk="0" hangingPunct="1">
              <a:spcBef>
                <a:spcPts val="0"/>
              </a:spcBef>
              <a:spcAft>
                <a:spcPts val="800"/>
              </a:spcAft>
              <a:buFontTx/>
              <a:buNone/>
              <a:defRPr lang="en-US" sz="2133" kern="1200" dirty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noProof="0"/>
              <a:t>Master-Untertitelformat bearbeiten</a:t>
            </a:r>
            <a:endParaRPr lang="de-DE" noProof="0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216" y="0"/>
            <a:ext cx="2856000" cy="1320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243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microsoft.com/office/2014/relationships/chartEx" Target="../charts/chartEx2.xml"/><Relationship Id="rId5" Type="http://schemas.openxmlformats.org/officeDocument/2006/relationships/image" Target="../media/image8.png"/><Relationship Id="rId4" Type="http://schemas.microsoft.com/office/2014/relationships/chartEx" Target="../charts/chartEx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el 1"/>
          <p:cNvSpPr>
            <a:spLocks noGrp="1"/>
          </p:cNvSpPr>
          <p:nvPr>
            <p:ph type="ctrTitle"/>
          </p:nvPr>
        </p:nvSpPr>
        <p:spPr>
          <a:xfrm>
            <a:off x="5699865" y="5846287"/>
            <a:ext cx="5847652" cy="1344083"/>
          </a:xfrm>
        </p:spPr>
        <p:txBody>
          <a:bodyPr/>
          <a:lstStyle/>
          <a:p>
            <a:pPr algn="r"/>
            <a:r>
              <a:rPr lang="en-US" sz="3600" b="1" dirty="0">
                <a:latin typeface="Georgia" pitchFamily="34" charset="0"/>
                <a:ea typeface="Georgia" pitchFamily="34" charset="-122"/>
                <a:cs typeface="Georgia" pitchFamily="34" charset="-120"/>
              </a:rPr>
              <a:t>Assessing the Reach of Exercise Therapy Care Pathways</a:t>
            </a:r>
            <a:br>
              <a:rPr lang="en-US" sz="3600" b="1" dirty="0">
                <a:latin typeface="Georgia" pitchFamily="34" charset="0"/>
                <a:ea typeface="Georgia" pitchFamily="34" charset="-122"/>
                <a:cs typeface="Georgia" pitchFamily="34" charset="-120"/>
              </a:rPr>
            </a:br>
            <a:br>
              <a:rPr lang="en-US" sz="3600" b="1" dirty="0">
                <a:latin typeface="Georgia" pitchFamily="34" charset="0"/>
                <a:ea typeface="Georgia" pitchFamily="34" charset="-122"/>
                <a:cs typeface="Georgia" pitchFamily="34" charset="-120"/>
              </a:rPr>
            </a:br>
            <a:r>
              <a:rPr lang="en-GB" sz="1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Saskia Blütgen, Katja Krug, Michel Wensing, Juliane Gasde, Joachim Wiskemann, Katharina Graf, Lena Ansmann and on behalf of the MOVE-ONKO Consortium</a:t>
            </a:r>
            <a:b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600" b="1" dirty="0"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br>
              <a:rPr lang="en-US" sz="3600" b="1" dirty="0"/>
            </a:br>
            <a:endParaRPr lang="de-DE" altLang="de-DE" sz="3600" b="1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26D52581-AAC4-7806-077C-9A994A8353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3108" y="156364"/>
            <a:ext cx="1942253" cy="924560"/>
          </a:xfrm>
          <a:prstGeom prst="rect">
            <a:avLst/>
          </a:prstGeom>
          <a:noFill/>
        </p:spPr>
      </p:pic>
      <p:pic>
        <p:nvPicPr>
          <p:cNvPr id="3" name="Grafik 2" descr="Ein Bild, das Text, Schrift, Logo, Grafiken enthält.&#10;&#10;Automatisch generierte Beschreibung">
            <a:extLst>
              <a:ext uri="{FF2B5EF4-FFF2-40B4-BE49-F238E27FC236}">
                <a16:creationId xmlns:a16="http://schemas.microsoft.com/office/drawing/2014/main" id="{F4859514-D0F5-FEFE-AEED-C61159BC68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7" t="25475" r="3449" b="15952"/>
          <a:stretch/>
        </p:blipFill>
        <p:spPr>
          <a:xfrm>
            <a:off x="44756" y="6328441"/>
            <a:ext cx="3168352" cy="529559"/>
          </a:xfrm>
          <a:prstGeom prst="rect">
            <a:avLst/>
          </a:prstGeom>
        </p:spPr>
      </p:pic>
      <p:pic>
        <p:nvPicPr>
          <p:cNvPr id="12" name="Grafik 11" descr="Ein Bild, das Text, Schrift, Grafiken, Grafikdesign enthält.&#10;&#10;Automatisch generierte Beschreibung">
            <a:extLst>
              <a:ext uri="{FF2B5EF4-FFF2-40B4-BE49-F238E27FC236}">
                <a16:creationId xmlns:a16="http://schemas.microsoft.com/office/drawing/2014/main" id="{9D042B78-1895-58EA-A487-E8E0766421F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7301" y="339671"/>
            <a:ext cx="2221548" cy="110018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1">
            <a:extLst>
              <a:ext uri="{FF2B5EF4-FFF2-40B4-BE49-F238E27FC236}">
                <a16:creationId xmlns:a16="http://schemas.microsoft.com/office/drawing/2014/main" id="{9381F2C7-D5F1-A80D-D6B6-BF1797042E89}"/>
              </a:ext>
            </a:extLst>
          </p:cNvPr>
          <p:cNvSpPr/>
          <p:nvPr/>
        </p:nvSpPr>
        <p:spPr>
          <a:xfrm>
            <a:off x="6382512" y="1749299"/>
            <a:ext cx="5120640" cy="2064770"/>
          </a:xfrm>
          <a:prstGeom prst="roundRect">
            <a:avLst>
              <a:gd name="adj" fmla="val 7813"/>
            </a:avLst>
          </a:prstGeom>
          <a:solidFill>
            <a:srgbClr val="E9EFFA"/>
          </a:solidFill>
          <a:ln w="12700">
            <a:solidFill>
              <a:srgbClr val="E9EFFA"/>
            </a:solidFill>
            <a:prstDash val="solid"/>
          </a:ln>
        </p:spPr>
      </p:sp>
      <p:sp>
        <p:nvSpPr>
          <p:cNvPr id="2" name="Text 0"/>
          <p:cNvSpPr/>
          <p:nvPr/>
        </p:nvSpPr>
        <p:spPr>
          <a:xfrm>
            <a:off x="548640" y="365760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Background &amp; Methods  </a:t>
            </a:r>
          </a:p>
        </p:txBody>
      </p:sp>
      <p:sp>
        <p:nvSpPr>
          <p:cNvPr id="3" name="Text 1"/>
          <p:cNvSpPr/>
          <p:nvPr/>
        </p:nvSpPr>
        <p:spPr>
          <a:xfrm>
            <a:off x="594360" y="1321496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3A6E"/>
                </a:solidFill>
                <a:latin typeface="Arial" panose="020B0604020202020204" pitchFamily="34" charset="0"/>
                <a:ea typeface="Georgia" pitchFamily="34" charset="-122"/>
                <a:cs typeface="Arial" panose="020B0604020202020204" pitchFamily="34" charset="0"/>
              </a:rPr>
              <a:t>The Problem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579120" y="1734437"/>
            <a:ext cx="5547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1F2A2E"/>
                </a:solidFill>
                <a:latin typeface="Arial" panose="020B0604020202020204" pitchFamily="34" charset="0"/>
                <a:ea typeface="Georgia" pitchFamily="34" charset="-122"/>
                <a:cs typeface="Arial" panose="020B0604020202020204" pitchFamily="34" charset="0"/>
              </a:rPr>
              <a:t>Despite evidence that exercise therapy improves quality of life and prognosis, it is systematically under-integrated into routine cancer care in Germany.</a:t>
            </a:r>
            <a:endParaRPr lang="en-US" sz="1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548640" y="2286000"/>
            <a:ext cx="5486400" cy="566928"/>
          </a:xfrm>
          <a:prstGeom prst="roundRect">
            <a:avLst>
              <a:gd name="adj" fmla="val 12903"/>
            </a:avLst>
          </a:prstGeom>
          <a:solidFill>
            <a:srgbClr val="E9EFFA"/>
          </a:solidFill>
          <a:ln w="12700">
            <a:solidFill>
              <a:srgbClr val="E9EFF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04672" y="2476563"/>
            <a:ext cx="5029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F2A2E"/>
                </a:solidFill>
                <a:latin typeface="Arial" panose="020B0604020202020204" pitchFamily="34" charset="0"/>
                <a:ea typeface="Georgia" pitchFamily="34" charset="-122"/>
                <a:cs typeface="Arial" panose="020B0604020202020204" pitchFamily="34" charset="0"/>
              </a:rPr>
              <a:t>Lack of reimbursement structures</a:t>
            </a:r>
            <a:endParaRPr lang="en-US" sz="1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548640" y="2962656"/>
            <a:ext cx="5486400" cy="566928"/>
          </a:xfrm>
          <a:prstGeom prst="roundRect">
            <a:avLst>
              <a:gd name="adj" fmla="val 12903"/>
            </a:avLst>
          </a:prstGeom>
          <a:solidFill>
            <a:srgbClr val="E9EFFA"/>
          </a:solidFill>
          <a:ln w="12700">
            <a:solidFill>
              <a:srgbClr val="E9EFF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49808" y="3137853"/>
            <a:ext cx="5029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F2A2E"/>
                </a:solidFill>
                <a:latin typeface="Arial" panose="020B0604020202020204" pitchFamily="34" charset="0"/>
                <a:ea typeface="Georgia" pitchFamily="34" charset="-122"/>
                <a:cs typeface="Arial" panose="020B0604020202020204" pitchFamily="34" charset="0"/>
              </a:rPr>
              <a:t>Regional inequality and missing program availability</a:t>
            </a:r>
            <a:endParaRPr lang="en-US" sz="1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548640" y="3639312"/>
            <a:ext cx="5486400" cy="566928"/>
          </a:xfrm>
          <a:prstGeom prst="roundRect">
            <a:avLst>
              <a:gd name="adj" fmla="val 12903"/>
            </a:avLst>
          </a:prstGeom>
          <a:solidFill>
            <a:srgbClr val="E9EFFA"/>
          </a:solidFill>
          <a:ln w="12700">
            <a:solidFill>
              <a:srgbClr val="E9EFF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77240" y="3712464"/>
            <a:ext cx="5029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F2A2E"/>
                </a:solidFill>
                <a:latin typeface="Arial" panose="020B0604020202020204" pitchFamily="34" charset="0"/>
                <a:ea typeface="Georgia" pitchFamily="34" charset="-122"/>
                <a:cs typeface="Arial" panose="020B0604020202020204" pitchFamily="34" charset="0"/>
              </a:rPr>
              <a:t>Institutional hurdles for healthcare providers (time, training, knowledge, infrastructure)</a:t>
            </a:r>
            <a:endParaRPr lang="en-US" sz="1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576072" y="4434840"/>
            <a:ext cx="5486400" cy="1684653"/>
          </a:xfrm>
          <a:prstGeom prst="roundRect">
            <a:avLst>
              <a:gd name="adj" fmla="val 7407"/>
            </a:avLst>
          </a:prstGeom>
          <a:solidFill>
            <a:srgbClr val="92D050"/>
          </a:solidFill>
          <a:ln w="12700">
            <a:noFill/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04672" y="4581144"/>
            <a:ext cx="497433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2A2E"/>
                </a:solidFill>
                <a:latin typeface="Arial" panose="020B0604020202020204" pitchFamily="34" charset="0"/>
                <a:ea typeface="Georgia" pitchFamily="34" charset="-122"/>
                <a:cs typeface="Arial" panose="020B0604020202020204" pitchFamily="34" charset="0"/>
              </a:rPr>
              <a:t>The Solution</a:t>
            </a: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804672" y="4928616"/>
            <a:ext cx="4974336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1F2A2E"/>
                </a:solidFill>
                <a:latin typeface="Arial" panose="020B0604020202020204" pitchFamily="34" charset="0"/>
                <a:ea typeface="Georgia" pitchFamily="34" charset="-122"/>
                <a:cs typeface="Arial" panose="020B0604020202020204" pitchFamily="34" charset="0"/>
              </a:rPr>
              <a:t>The MOVE-ONKO Pathway: implementation of a multiprofessional care pathway across seven Comprehensive Cancer Centres (CCCs) in Germany to establish access to exercise therapy.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6583680" y="2195138"/>
            <a:ext cx="4608576" cy="1857086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latin typeface="Arial" panose="020B0604020202020204" pitchFamily="34" charset="0"/>
                <a:ea typeface="Georgia" pitchFamily="34" charset="-122"/>
                <a:cs typeface="Arial" panose="020B0604020202020204" pitchFamily="34" charset="0"/>
              </a:rPr>
              <a:t>To evaluate the implementation of the MOVE-ONKO care pathway across seven CCCs, focusing on the Reach Dimension.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200" dirty="0">
                <a:latin typeface="Arial" panose="020B0604020202020204" pitchFamily="34" charset="0"/>
                <a:ea typeface="Georgia" pitchFamily="34" charset="-122"/>
                <a:cs typeface="Arial" panose="020B0604020202020204" pitchFamily="34" charset="0"/>
              </a:rPr>
              <a:t>Reach was defined as the number of patients: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200" dirty="0">
                <a:latin typeface="Arial" panose="020B0604020202020204" pitchFamily="34" charset="0"/>
                <a:ea typeface="Georgia" pitchFamily="34" charset="-122"/>
                <a:cs typeface="Arial" panose="020B0604020202020204" pitchFamily="34" charset="0"/>
              </a:rPr>
              <a:t>accessing cancer centres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200" dirty="0">
                <a:latin typeface="Arial" panose="020B0604020202020204" pitchFamily="34" charset="0"/>
                <a:ea typeface="Georgia" pitchFamily="34" charset="-122"/>
                <a:cs typeface="Arial" panose="020B0604020202020204" pitchFamily="34" charset="0"/>
              </a:rPr>
              <a:t>enrolling in the exercise therapy pathway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200" dirty="0">
                <a:latin typeface="Arial" panose="020B0604020202020204" pitchFamily="34" charset="0"/>
                <a:ea typeface="Georgia" pitchFamily="34" charset="-122"/>
                <a:cs typeface="Arial" panose="020B0604020202020204" pitchFamily="34" charset="0"/>
              </a:rPr>
              <a:t>receiving referrals to exercise programmes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8991600" y="6332220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555"/>
                </a:solidFill>
                <a:latin typeface="Arial" panose="020B0604020202020204" pitchFamily="34" charset="0"/>
                <a:ea typeface="Georgia" pitchFamily="34" charset="-122"/>
                <a:cs typeface="Arial" panose="020B0604020202020204" pitchFamily="34" charset="0"/>
              </a:rPr>
              <a:t>MOVE-ONKO · ISEO 2026 Heidelberg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Grafik 17" descr="Ein Bild, das Text, Schrift, Grafiken, Grafikdesign enthält.&#10;&#10;Automatisch generierte Beschreibung">
            <a:extLst>
              <a:ext uri="{FF2B5EF4-FFF2-40B4-BE49-F238E27FC236}">
                <a16:creationId xmlns:a16="http://schemas.microsoft.com/office/drawing/2014/main" id="{210905ED-44E7-0278-FD4D-077C0F7C68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7620" y="277388"/>
            <a:ext cx="2221548" cy="1100181"/>
          </a:xfrm>
          <a:prstGeom prst="rect">
            <a:avLst/>
          </a:prstGeom>
        </p:spPr>
      </p:pic>
      <p:sp>
        <p:nvSpPr>
          <p:cNvPr id="21" name="Shape 1">
            <a:extLst>
              <a:ext uri="{FF2B5EF4-FFF2-40B4-BE49-F238E27FC236}">
                <a16:creationId xmlns:a16="http://schemas.microsoft.com/office/drawing/2014/main" id="{039E0368-199E-72FD-66CA-736BADE3AE06}"/>
              </a:ext>
            </a:extLst>
          </p:cNvPr>
          <p:cNvSpPr/>
          <p:nvPr/>
        </p:nvSpPr>
        <p:spPr>
          <a:xfrm>
            <a:off x="6382512" y="4106734"/>
            <a:ext cx="5120640" cy="2064770"/>
          </a:xfrm>
          <a:prstGeom prst="roundRect">
            <a:avLst>
              <a:gd name="adj" fmla="val 7813"/>
            </a:avLst>
          </a:prstGeom>
          <a:solidFill>
            <a:srgbClr val="E9EFFA"/>
          </a:solidFill>
          <a:ln w="12700">
            <a:solidFill>
              <a:srgbClr val="E9EFFA"/>
            </a:solidFill>
            <a:prstDash val="solid"/>
          </a:ln>
        </p:spPr>
      </p:sp>
      <p:sp>
        <p:nvSpPr>
          <p:cNvPr id="22" name="Text 2">
            <a:extLst>
              <a:ext uri="{FF2B5EF4-FFF2-40B4-BE49-F238E27FC236}">
                <a16:creationId xmlns:a16="http://schemas.microsoft.com/office/drawing/2014/main" id="{6B794E8E-FABE-235E-D444-C266D4E16337}"/>
              </a:ext>
            </a:extLst>
          </p:cNvPr>
          <p:cNvSpPr/>
          <p:nvPr/>
        </p:nvSpPr>
        <p:spPr>
          <a:xfrm>
            <a:off x="6583680" y="4171288"/>
            <a:ext cx="460857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2A2E"/>
                </a:solidFill>
                <a:latin typeface="Arial" panose="020B0604020202020204" pitchFamily="34" charset="0"/>
                <a:ea typeface="Georgia" pitchFamily="34" charset="-122"/>
                <a:cs typeface="Arial" panose="020B0604020202020204" pitchFamily="34" charset="0"/>
              </a:rPr>
              <a:t>Design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3">
            <a:extLst>
              <a:ext uri="{FF2B5EF4-FFF2-40B4-BE49-F238E27FC236}">
                <a16:creationId xmlns:a16="http://schemas.microsoft.com/office/drawing/2014/main" id="{00D601AC-D96C-5AC2-CC25-1F70DD985BC7}"/>
              </a:ext>
            </a:extLst>
          </p:cNvPr>
          <p:cNvSpPr/>
          <p:nvPr/>
        </p:nvSpPr>
        <p:spPr>
          <a:xfrm>
            <a:off x="6583680" y="4548792"/>
            <a:ext cx="460857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80" dirty="0">
                <a:solidFill>
                  <a:srgbClr val="1F2A2E"/>
                </a:solidFill>
                <a:latin typeface="Arial" panose="020B0604020202020204" pitchFamily="34" charset="0"/>
                <a:ea typeface="Georgia" pitchFamily="34" charset="-122"/>
                <a:cs typeface="Arial" panose="020B0604020202020204" pitchFamily="34" charset="0"/>
              </a:rPr>
              <a:t>Two-phase exploratory study, mixed-methods approach.</a:t>
            </a:r>
            <a:endParaRPr lang="en-US" sz="118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 9">
            <a:extLst>
              <a:ext uri="{FF2B5EF4-FFF2-40B4-BE49-F238E27FC236}">
                <a16:creationId xmlns:a16="http://schemas.microsoft.com/office/drawing/2014/main" id="{740715EE-9074-604E-002C-F8EABDA0D63D}"/>
              </a:ext>
            </a:extLst>
          </p:cNvPr>
          <p:cNvSpPr/>
          <p:nvPr/>
        </p:nvSpPr>
        <p:spPr>
          <a:xfrm>
            <a:off x="6583680" y="4875819"/>
            <a:ext cx="460857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80" dirty="0">
                <a:solidFill>
                  <a:srgbClr val="1F2A2E"/>
                </a:solidFill>
                <a:latin typeface="Arial" panose="020B0604020202020204" pitchFamily="34" charset="0"/>
                <a:ea typeface="Georgia" pitchFamily="34" charset="-122"/>
                <a:cs typeface="Arial" panose="020B0604020202020204" pitchFamily="34" charset="0"/>
              </a:rPr>
              <a:t>7 key informants (2022 &amp; 2023), 38 healthcare providers, 353 patient surveys (2024); 17 semi-structured stakeholder interviews.</a:t>
            </a:r>
            <a:endParaRPr lang="en-US" sz="118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 12">
            <a:extLst>
              <a:ext uri="{FF2B5EF4-FFF2-40B4-BE49-F238E27FC236}">
                <a16:creationId xmlns:a16="http://schemas.microsoft.com/office/drawing/2014/main" id="{4C37D67E-CFCF-2C20-7C46-8E912FE299D3}"/>
              </a:ext>
            </a:extLst>
          </p:cNvPr>
          <p:cNvSpPr/>
          <p:nvPr/>
        </p:nvSpPr>
        <p:spPr>
          <a:xfrm>
            <a:off x="6583680" y="5385331"/>
            <a:ext cx="460857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80" dirty="0">
                <a:solidFill>
                  <a:srgbClr val="1F2A2E"/>
                </a:solidFill>
                <a:latin typeface="Arial" panose="020B0604020202020204" pitchFamily="34" charset="0"/>
                <a:ea typeface="Georgia" pitchFamily="34" charset="-122"/>
                <a:cs typeface="Arial" panose="020B0604020202020204" pitchFamily="34" charset="0"/>
              </a:rPr>
              <a:t>Descriptive analysis of patient flow data (2023–2024) with SPSS; qualitative content analysis with MAXQDA.</a:t>
            </a:r>
            <a:endParaRPr lang="en-US" sz="118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 26">
            <a:extLst>
              <a:ext uri="{FF2B5EF4-FFF2-40B4-BE49-F238E27FC236}">
                <a16:creationId xmlns:a16="http://schemas.microsoft.com/office/drawing/2014/main" id="{779BA782-0E7F-A08D-B8BD-3AFF23F3A070}"/>
              </a:ext>
            </a:extLst>
          </p:cNvPr>
          <p:cNvSpPr/>
          <p:nvPr/>
        </p:nvSpPr>
        <p:spPr>
          <a:xfrm>
            <a:off x="9667620" y="12938760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555"/>
                </a:solidFill>
                <a:latin typeface="Arial" panose="020B0604020202020204" pitchFamily="34" charset="0"/>
                <a:ea typeface="Georgia" pitchFamily="34" charset="-122"/>
                <a:cs typeface="Arial" panose="020B0604020202020204" pitchFamily="34" charset="0"/>
              </a:rPr>
              <a:t>MOVE-ONKO · ISEO 2026 Heidelberg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 2">
            <a:extLst>
              <a:ext uri="{FF2B5EF4-FFF2-40B4-BE49-F238E27FC236}">
                <a16:creationId xmlns:a16="http://schemas.microsoft.com/office/drawing/2014/main" id="{5CE7CEA5-54CE-B847-978C-651D691033CF}"/>
              </a:ext>
            </a:extLst>
          </p:cNvPr>
          <p:cNvSpPr/>
          <p:nvPr/>
        </p:nvSpPr>
        <p:spPr>
          <a:xfrm>
            <a:off x="6638544" y="1777753"/>
            <a:ext cx="460857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2A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Aim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20">
            <a:extLst>
              <a:ext uri="{FF2B5EF4-FFF2-40B4-BE49-F238E27FC236}">
                <a16:creationId xmlns:a16="http://schemas.microsoft.com/office/drawing/2014/main" id="{19D923D1-C9B2-6624-EF9F-1EA254A75329}"/>
              </a:ext>
            </a:extLst>
          </p:cNvPr>
          <p:cNvSpPr/>
          <p:nvPr/>
        </p:nvSpPr>
        <p:spPr>
          <a:xfrm>
            <a:off x="6247377" y="4590424"/>
            <a:ext cx="5532120" cy="1458332"/>
          </a:xfrm>
          <a:prstGeom prst="roundRect">
            <a:avLst>
              <a:gd name="adj" fmla="val 6452"/>
            </a:avLst>
          </a:prstGeom>
          <a:solidFill>
            <a:srgbClr val="E9EFFA"/>
          </a:solidFill>
          <a:ln w="12700">
            <a:solidFill>
              <a:srgbClr val="E9EFFA"/>
            </a:solidFill>
            <a:prstDash val="solid"/>
          </a:ln>
        </p:spPr>
      </p:sp>
      <p:sp>
        <p:nvSpPr>
          <p:cNvPr id="2" name="Text 0"/>
          <p:cNvSpPr/>
          <p:nvPr/>
        </p:nvSpPr>
        <p:spPr>
          <a:xfrm>
            <a:off x="412503" y="388620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B3A6E"/>
                </a:solidFill>
                <a:latin typeface="Arial" panose="020B0604020202020204" pitchFamily="34" charset="0"/>
                <a:ea typeface="Georgia" pitchFamily="34" charset="-122"/>
                <a:cs typeface="Arial" panose="020B0604020202020204" pitchFamily="34" charset="0"/>
              </a:rPr>
              <a:t>Results &amp; Conclusion   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12503" y="1459287"/>
            <a:ext cx="5532120" cy="1417320"/>
          </a:xfrm>
          <a:prstGeom prst="roundRect">
            <a:avLst>
              <a:gd name="adj" fmla="val 6452"/>
            </a:avLst>
          </a:prstGeom>
          <a:solidFill>
            <a:srgbClr val="1B3A6E"/>
          </a:solidFill>
          <a:ln w="12700">
            <a:solidFill>
              <a:srgbClr val="1B3A6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63963" y="1531620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anose="020B0604020202020204" pitchFamily="34" charset="0"/>
                <a:ea typeface="Georgia" pitchFamily="34" charset="-122"/>
                <a:cs typeface="Arial" panose="020B0604020202020204" pitchFamily="34" charset="0"/>
              </a:rPr>
              <a:t>47,862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663963" y="2080260"/>
            <a:ext cx="1737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Arial" panose="020B0604020202020204" pitchFamily="34" charset="0"/>
                <a:ea typeface="Georgia" pitchFamily="34" charset="-122"/>
                <a:cs typeface="Arial" panose="020B0604020202020204" pitchFamily="34" charset="0"/>
              </a:rPr>
              <a:t>cancer in/outpatients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Arial" panose="020B0604020202020204" pitchFamily="34" charset="0"/>
                <a:ea typeface="Georgia" pitchFamily="34" charset="-122"/>
                <a:cs typeface="Arial" panose="020B0604020202020204" pitchFamily="34" charset="0"/>
              </a:rPr>
              <a:t>(2023)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2401323" y="1531620"/>
            <a:ext cx="1554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anose="020B0604020202020204" pitchFamily="34" charset="0"/>
                <a:ea typeface="Georgia" pitchFamily="34" charset="-122"/>
                <a:cs typeface="Arial" panose="020B0604020202020204" pitchFamily="34" charset="0"/>
              </a:rPr>
              <a:t>619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2401323" y="2080260"/>
            <a:ext cx="1737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Arial" panose="020B0604020202020204" pitchFamily="34" charset="0"/>
                <a:ea typeface="Georgia" pitchFamily="34" charset="-122"/>
                <a:cs typeface="Arial" panose="020B0604020202020204" pitchFamily="34" charset="0"/>
              </a:rPr>
              <a:t>referred into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Arial" panose="020B0604020202020204" pitchFamily="34" charset="0"/>
                <a:ea typeface="Georgia" pitchFamily="34" charset="-122"/>
                <a:cs typeface="Arial" panose="020B0604020202020204" pitchFamily="34" charset="0"/>
              </a:rPr>
              <a:t>exercise therapy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4184403" y="1531620"/>
            <a:ext cx="1554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anose="020B0604020202020204" pitchFamily="34" charset="0"/>
                <a:ea typeface="Georgia" pitchFamily="34" charset="-122"/>
                <a:cs typeface="Arial" panose="020B0604020202020204" pitchFamily="34" charset="0"/>
              </a:rPr>
              <a:t>1.3%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4184403" y="2080260"/>
            <a:ext cx="1645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Arial" panose="020B0604020202020204" pitchFamily="34" charset="0"/>
                <a:ea typeface="Georgia" pitchFamily="34" charset="-122"/>
                <a:cs typeface="Arial" panose="020B0604020202020204" pitchFamily="34" charset="0"/>
              </a:rPr>
              <a:t>referral rate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389643" y="2994660"/>
            <a:ext cx="5532120" cy="1417320"/>
          </a:xfrm>
          <a:prstGeom prst="roundRect">
            <a:avLst>
              <a:gd name="adj" fmla="val 6452"/>
            </a:avLst>
          </a:prstGeom>
          <a:solidFill>
            <a:srgbClr val="E9EFFA"/>
          </a:solidFill>
          <a:ln w="12700">
            <a:solidFill>
              <a:srgbClr val="E9EFF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45675" y="3122676"/>
            <a:ext cx="50200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2A2E"/>
                </a:solidFill>
                <a:latin typeface="Arial" panose="020B0604020202020204" pitchFamily="34" charset="0"/>
                <a:ea typeface="Georgia" pitchFamily="34" charset="-122"/>
                <a:cs typeface="Arial" panose="020B0604020202020204" pitchFamily="34" charset="0"/>
              </a:rPr>
              <a:t>Tumour types (2023)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645675" y="3470148"/>
            <a:ext cx="5020056" cy="7955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80" dirty="0">
                <a:solidFill>
                  <a:srgbClr val="1F2A2E"/>
                </a:solidFill>
                <a:latin typeface="Arial" panose="020B0604020202020204" pitchFamily="34" charset="0"/>
                <a:ea typeface="Georgia" pitchFamily="34" charset="-122"/>
                <a:cs typeface="Arial" panose="020B0604020202020204" pitchFamily="34" charset="0"/>
              </a:rPr>
              <a:t>Referral was not proportional to overall case volume across tumour entities — some entities were markedly over- or underrepresented among the 619 referred patients relative to their share of the 47,862 treated. </a:t>
            </a:r>
            <a:endParaRPr lang="en-US" sz="118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389643" y="4503420"/>
            <a:ext cx="5532120" cy="1645920"/>
          </a:xfrm>
          <a:prstGeom prst="roundRect">
            <a:avLst>
              <a:gd name="adj" fmla="val 5556"/>
            </a:avLst>
          </a:prstGeom>
          <a:solidFill>
            <a:srgbClr val="92D050"/>
          </a:solidFill>
          <a:ln w="12700">
            <a:solidFill>
              <a:srgbClr val="DCEAD3"/>
            </a:solidFill>
            <a:prstDash val="solid"/>
          </a:ln>
        </p:spPr>
        <p:txBody>
          <a:bodyPr/>
          <a:lstStyle/>
          <a:p>
            <a:endParaRPr lang="de-DE" dirty="0"/>
          </a:p>
        </p:txBody>
      </p:sp>
      <p:sp>
        <p:nvSpPr>
          <p:cNvPr id="26" name="Text 24"/>
          <p:cNvSpPr/>
          <p:nvPr/>
        </p:nvSpPr>
        <p:spPr>
          <a:xfrm>
            <a:off x="645675" y="4677156"/>
            <a:ext cx="50200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2A2E"/>
                </a:solidFill>
                <a:latin typeface="Arial" panose="020B0604020202020204" pitchFamily="34" charset="0"/>
                <a:ea typeface="Georgia" pitchFamily="34" charset="-122"/>
                <a:cs typeface="Arial" panose="020B0604020202020204" pitchFamily="34" charset="0"/>
              </a:rPr>
              <a:t>2024 MOVE-ONKO baseline enrollment (implementation)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645675" y="5024628"/>
            <a:ext cx="5020056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80" dirty="0">
                <a:solidFill>
                  <a:srgbClr val="1F2A2E"/>
                </a:solidFill>
                <a:latin typeface="Arial" panose="020B0604020202020204" pitchFamily="34" charset="0"/>
                <a:ea typeface="Georgia" pitchFamily="34" charset="-122"/>
                <a:cs typeface="Arial" panose="020B0604020202020204" pitchFamily="34" charset="0"/>
              </a:rPr>
              <a:t>353 patients enrolled, with continued concentration in specific diagnoses:</a:t>
            </a:r>
            <a:endParaRPr lang="en-US" sz="118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18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180" dirty="0">
                <a:solidFill>
                  <a:srgbClr val="1F2A2E"/>
                </a:solidFill>
                <a:latin typeface="Arial" panose="020B0604020202020204" pitchFamily="34" charset="0"/>
                <a:ea typeface="Georgia" pitchFamily="34" charset="-122"/>
                <a:cs typeface="Arial" panose="020B0604020202020204" pitchFamily="34" charset="0"/>
              </a:rPr>
              <a:t>Breast Cancer: 36.3%   </a:t>
            </a:r>
          </a:p>
          <a:p>
            <a:pPr marL="0" indent="0">
              <a:buNone/>
            </a:pPr>
            <a:r>
              <a:rPr lang="en-US" sz="1180" dirty="0">
                <a:solidFill>
                  <a:srgbClr val="1F2A2E"/>
                </a:solidFill>
                <a:latin typeface="Arial" panose="020B0604020202020204" pitchFamily="34" charset="0"/>
                <a:ea typeface="Georgia" pitchFamily="34" charset="-122"/>
                <a:cs typeface="Arial" panose="020B0604020202020204" pitchFamily="34" charset="0"/>
              </a:rPr>
              <a:t>Lung Cancer: 8.1%</a:t>
            </a:r>
            <a:endParaRPr lang="en-US" sz="118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180" dirty="0">
                <a:solidFill>
                  <a:srgbClr val="1F2A2E"/>
                </a:solidFill>
                <a:latin typeface="Arial" panose="020B0604020202020204" pitchFamily="34" charset="0"/>
                <a:ea typeface="Georgia" pitchFamily="34" charset="-122"/>
                <a:cs typeface="Arial" panose="020B0604020202020204" pitchFamily="34" charset="0"/>
              </a:rPr>
              <a:t>All other entities: each &lt;5% of baseline enrolment</a:t>
            </a:r>
            <a:endParaRPr lang="en-US" sz="118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9201320" y="6377940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555"/>
                </a:solidFill>
                <a:latin typeface="Arial" panose="020B0604020202020204" pitchFamily="34" charset="0"/>
                <a:ea typeface="Georgia" pitchFamily="34" charset="-122"/>
                <a:cs typeface="Arial" panose="020B0604020202020204" pitchFamily="34" charset="0"/>
              </a:rPr>
              <a:t>MOVE-ONKO · ISEO 2026 Heidelberg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 1">
            <a:extLst>
              <a:ext uri="{FF2B5EF4-FFF2-40B4-BE49-F238E27FC236}">
                <a16:creationId xmlns:a16="http://schemas.microsoft.com/office/drawing/2014/main" id="{0749BE54-667E-3AEF-12EC-A111A4609F6D}"/>
              </a:ext>
            </a:extLst>
          </p:cNvPr>
          <p:cNvSpPr/>
          <p:nvPr/>
        </p:nvSpPr>
        <p:spPr>
          <a:xfrm>
            <a:off x="458223" y="1038254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3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 reference year (pre-implementation) 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 1">
            <a:extLst>
              <a:ext uri="{FF2B5EF4-FFF2-40B4-BE49-F238E27FC236}">
                <a16:creationId xmlns:a16="http://schemas.microsoft.com/office/drawing/2014/main" id="{FEE5ADE8-FCBF-74EC-BBAD-9685753026F0}"/>
              </a:ext>
            </a:extLst>
          </p:cNvPr>
          <p:cNvSpPr/>
          <p:nvPr/>
        </p:nvSpPr>
        <p:spPr>
          <a:xfrm>
            <a:off x="6458120" y="459191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3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Barriers to participation </a:t>
            </a:r>
          </a:p>
        </p:txBody>
      </p:sp>
      <p:sp>
        <p:nvSpPr>
          <p:cNvPr id="42" name="Text 10">
            <a:extLst>
              <a:ext uri="{FF2B5EF4-FFF2-40B4-BE49-F238E27FC236}">
                <a16:creationId xmlns:a16="http://schemas.microsoft.com/office/drawing/2014/main" id="{0ADEB399-CF17-95D2-9039-CE48C1AC4ABD}"/>
              </a:ext>
            </a:extLst>
          </p:cNvPr>
          <p:cNvSpPr/>
          <p:nvPr/>
        </p:nvSpPr>
        <p:spPr>
          <a:xfrm>
            <a:off x="6458120" y="5128309"/>
            <a:ext cx="4974336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Exercise therapy reach currently depends on individual effort, not structural capacity and without adequate funding and governmental support, equitable patient access will remain uncertain.</a:t>
            </a:r>
            <a:endParaRPr lang="en-US" sz="1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3" name="Grafik 42" descr="Ein Bild, das Text, Schrift, Grafiken, Grafikdesign enthält.&#10;&#10;Automatisch generierte Beschreibung">
            <a:extLst>
              <a:ext uri="{FF2B5EF4-FFF2-40B4-BE49-F238E27FC236}">
                <a16:creationId xmlns:a16="http://schemas.microsoft.com/office/drawing/2014/main" id="{5B04032E-3881-AA81-D938-D040EC8C3E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7949" y="298844"/>
            <a:ext cx="2221548" cy="1100181"/>
          </a:xfrm>
          <a:prstGeom prst="rect">
            <a:avLst/>
          </a:prstGeom>
        </p:spPr>
      </p:pic>
      <mc:AlternateContent xmlns:mc="http://schemas.openxmlformats.org/markup-compatibility/2006">
        <mc:Choice xmlns:cx1="http://schemas.microsoft.com/office/drawing/2015/9/8/chartex" Requires="cx1">
          <p:graphicFrame>
            <p:nvGraphicFramePr>
              <p:cNvPr id="3" name="Chart 0">
                <a:extLst>
                  <a:ext uri="{FF2B5EF4-FFF2-40B4-BE49-F238E27FC236}">
                    <a16:creationId xmlns:a16="http://schemas.microsoft.com/office/drawing/2014/main" id="{657368B2-6F5F-B009-5E5A-6B4D1F92258F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531747897"/>
                  </p:ext>
                </p:extLst>
              </p:nvPr>
            </p:nvGraphicFramePr>
            <p:xfrm>
              <a:off x="6483704" y="1340649"/>
              <a:ext cx="2717616" cy="2759381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4"/>
              </a:graphicData>
            </a:graphic>
          </p:graphicFrame>
        </mc:Choice>
        <mc:Fallback>
          <p:pic>
            <p:nvPicPr>
              <p:cNvPr id="3" name="Chart 0">
                <a:extLst>
                  <a:ext uri="{FF2B5EF4-FFF2-40B4-BE49-F238E27FC236}">
                    <a16:creationId xmlns:a16="http://schemas.microsoft.com/office/drawing/2014/main" id="{657368B2-6F5F-B009-5E5A-6B4D1F92258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483704" y="1340649"/>
                <a:ext cx="2717616" cy="275938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cx1="http://schemas.microsoft.com/office/drawing/2015/9/8/chartex" Requires="cx1">
          <p:graphicFrame>
            <p:nvGraphicFramePr>
              <p:cNvPr id="4" name="Chart 1">
                <a:extLst>
                  <a:ext uri="{FF2B5EF4-FFF2-40B4-BE49-F238E27FC236}">
                    <a16:creationId xmlns:a16="http://schemas.microsoft.com/office/drawing/2014/main" id="{D72414D9-49EB-B55D-0F26-4530B8AC054F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479190639"/>
                  </p:ext>
                </p:extLst>
              </p:nvPr>
            </p:nvGraphicFramePr>
            <p:xfrm>
              <a:off x="9231411" y="1325131"/>
              <a:ext cx="2570946" cy="2849105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6"/>
              </a:graphicData>
            </a:graphic>
          </p:graphicFrame>
        </mc:Choice>
        <mc:Fallback>
          <p:pic>
            <p:nvPicPr>
              <p:cNvPr id="4" name="Chart 1">
                <a:extLst>
                  <a:ext uri="{FF2B5EF4-FFF2-40B4-BE49-F238E27FC236}">
                    <a16:creationId xmlns:a16="http://schemas.microsoft.com/office/drawing/2014/main" id="{D72414D9-49EB-B55D-0F26-4530B8AC054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231411" y="1325131"/>
                <a:ext cx="2570946" cy="2849105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381</Words>
  <Application>Microsoft Office PowerPoint</Application>
  <PresentationFormat>Breitbild</PresentationFormat>
  <Paragraphs>49</Paragraphs>
  <Slides>3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Georgia</vt:lpstr>
      <vt:lpstr>Office Theme</vt:lpstr>
      <vt:lpstr>Assessing the Reach of Exercise Therapy Care Pathways  Saskia Blütgen, Katja Krug, Michel Wensing, Juliane Gasde, Joachim Wiskemann, Katharina Graf, Lena Ansmann and on behalf of the MOVE-ONKO Consortium   </vt:lpstr>
      <vt:lpstr>PowerPoint-Präsentation</vt:lpstr>
      <vt:lpstr>PowerPoint-Präsentation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Saskia Blütgen</cp:lastModifiedBy>
  <cp:revision>11</cp:revision>
  <dcterms:created xsi:type="dcterms:W3CDTF">2026-07-15T13:41:56Z</dcterms:created>
  <dcterms:modified xsi:type="dcterms:W3CDTF">2026-07-22T09:49:00Z</dcterms:modified>
</cp:coreProperties>
</file>